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85"/>
  </p:notesMasterIdLst>
  <p:sldIdLst>
    <p:sldId id="256" r:id="rId2"/>
    <p:sldId id="281" r:id="rId3"/>
    <p:sldId id="277" r:id="rId4"/>
    <p:sldId id="279" r:id="rId5"/>
    <p:sldId id="28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5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82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01" r:id="rId78"/>
    <p:sldId id="284" r:id="rId79"/>
    <p:sldId id="283" r:id="rId80"/>
    <p:sldId id="288" r:id="rId81"/>
    <p:sldId id="287" r:id="rId82"/>
    <p:sldId id="286" r:id="rId83"/>
    <p:sldId id="285" r:id="rId8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46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97038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157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66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70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34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34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50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06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814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194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706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62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18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3045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12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1953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727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390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32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9861BD2-314F-4CDC-B916-76E9AF3557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32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9861BD2-314F-4CDC-B916-76E9AF3557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02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9861BD2-314F-4CDC-B916-76E9AF3557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7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9861BD2-314F-4CDC-B916-76E9AF3557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78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9861BD2-314F-4CDC-B916-76E9AF3557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8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630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144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0655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501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742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469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891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14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544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159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93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82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28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48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ollie/snowflake-n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npteam.net/930" TargetMode="External"/><Relationship Id="rId3" Type="http://schemas.openxmlformats.org/officeDocument/2006/relationships/hyperlink" Target="http://www.slideshare.net/moaikids/20130901-snowflake" TargetMode="External"/><Relationship Id="rId7" Type="http://schemas.openxmlformats.org/officeDocument/2006/relationships/hyperlink" Target="https://github.com/shlee322/snowflake-cp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ollie/snowflake-net" TargetMode="External"/><Relationship Id="rId5" Type="http://schemas.openxmlformats.org/officeDocument/2006/relationships/hyperlink" Target="http://easylater.blogspot.kr/2012/04/snowflakeid.html" TargetMode="External"/><Relationship Id="rId4" Type="http://schemas.openxmlformats.org/officeDocument/2006/relationships/hyperlink" Target="http://anond.hatelabo.jp/20120112192203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zextensionmethods.codeplex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zzzportal.com/Documentations/Z.ExtensionMethods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zzprojects.com/guides/extension-methods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librarynet.codeplex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hyperlink" Target="http://commonlibrarynet.codeplex.com/wikipage?title=Examples&amp;referringTitle=Documentation#Cryptography" TargetMode="External"/><Relationship Id="rId18" Type="http://schemas.openxmlformats.org/officeDocument/2006/relationships/hyperlink" Target="http://commonlibrarynet.codeplex.com/wikipage?title=Examples&amp;referringTitle=Documentation#Environments" TargetMode="External"/><Relationship Id="rId26" Type="http://schemas.openxmlformats.org/officeDocument/2006/relationships/hyperlink" Target="http://commonlibrarynet.codeplex.com/wikipage?title=Examples&amp;referringTitle=Documentation#Notifications" TargetMode="External"/><Relationship Id="rId3" Type="http://schemas.openxmlformats.org/officeDocument/2006/relationships/hyperlink" Target="http://commonlibrarynet.codeplex.com/wikipage?title=Examples&amp;referringTitle=Documentation#ActiveRecord" TargetMode="External"/><Relationship Id="rId21" Type="http://schemas.openxmlformats.org/officeDocument/2006/relationships/hyperlink" Target="http://commonlibrarynet.codeplex.com/wikipage?title=Examples&amp;referringTitle=Documentation#Extensions_Macros" TargetMode="External"/><Relationship Id="rId34" Type="http://schemas.openxmlformats.org/officeDocument/2006/relationships/hyperlink" Target="http://commonlibrarynet.codeplex.com/wikipage?title=Examples&amp;referringTitle=Documentation#Validation" TargetMode="External"/><Relationship Id="rId7" Type="http://schemas.openxmlformats.org/officeDocument/2006/relationships/hyperlink" Target="http://commonlibrarynet.codeplex.com/wikipage?title=Examples&amp;referringTitle=Documentation#Automation" TargetMode="External"/><Relationship Id="rId12" Type="http://schemas.openxmlformats.org/officeDocument/2006/relationships/hyperlink" Target="http://commonlibrarynet.codeplex.com/wikipage?title=Examples&amp;referringTitle=Documentation#Config" TargetMode="External"/><Relationship Id="rId17" Type="http://schemas.openxmlformats.org/officeDocument/2006/relationships/hyperlink" Target="http://commonlibrarynet.codeplex.com/wikipage?title=Examples&amp;referringTitle=Documentation#Entity" TargetMode="External"/><Relationship Id="rId25" Type="http://schemas.openxmlformats.org/officeDocument/2006/relationships/hyperlink" Target="http://commonlibrarynet.codeplex.com/wikipage?title=Examples&amp;referringTitle=Documentation#Logging" TargetMode="External"/><Relationship Id="rId33" Type="http://schemas.openxmlformats.org/officeDocument/2006/relationships/hyperlink" Target="http://commonlibrarynet.codeplex.com/wikipage?title=Examples&amp;referringTitle=Documentation#ToDo" TargetMode="External"/><Relationship Id="rId2" Type="http://schemas.openxmlformats.org/officeDocument/2006/relationships/hyperlink" Target="http://commonlibrarynet.codeplex.com/wikipage?title=Examples&amp;referringTitle=Documentation#Account" TargetMode="External"/><Relationship Id="rId16" Type="http://schemas.openxmlformats.org/officeDocument/2006/relationships/hyperlink" Target="http://commonlibrarynet.codeplex.com/wikipage?title=Examples&amp;referringTitle=Documentation#Diagnostics" TargetMode="External"/><Relationship Id="rId20" Type="http://schemas.openxmlformats.org/officeDocument/2006/relationships/hyperlink" Target="http://commonlibrarynet.codeplex.com/wikipage?title=Examples&amp;referringTitle=Documentation#Extensions" TargetMode="External"/><Relationship Id="rId29" Type="http://schemas.openxmlformats.org/officeDocument/2006/relationships/hyperlink" Target="http://commonlibrarynet.codeplex.com/wikipage?title=Examples&amp;referringTitle=Documentation#Repository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mmonlibrarynet.codeplex.com/wikipage?title=Examples&amp;referringTitle=Documentation#Authentication" TargetMode="External"/><Relationship Id="rId11" Type="http://schemas.openxmlformats.org/officeDocument/2006/relationships/hyperlink" Target="http://commonlibrarynet.codeplex.com/wikipage?title=Examples&amp;referringTitle=Documentation#CodeGenerator" TargetMode="External"/><Relationship Id="rId24" Type="http://schemas.openxmlformats.org/officeDocument/2006/relationships/hyperlink" Target="http://commonlibrarynet.codeplex.com/wikipage?title=Examples&amp;referringTitle=Documentation#Location" TargetMode="External"/><Relationship Id="rId32" Type="http://schemas.openxmlformats.org/officeDocument/2006/relationships/hyperlink" Target="http://commonlibrarynet.codeplex.com/wikipage?title=Examples&amp;referringTitle=Documentation#Scripts" TargetMode="External"/><Relationship Id="rId5" Type="http://schemas.openxmlformats.org/officeDocument/2006/relationships/hyperlink" Target="http://commonlibrarynet.codeplex.com/wikipage?title=Examples&amp;referringTitle=Documentation#Arguments" TargetMode="External"/><Relationship Id="rId15" Type="http://schemas.openxmlformats.org/officeDocument/2006/relationships/hyperlink" Target="http://commonlibrarynet.codeplex.com/wikipage?title=Examples&amp;referringTitle=Documentation#Database" TargetMode="External"/><Relationship Id="rId23" Type="http://schemas.openxmlformats.org/officeDocument/2006/relationships/hyperlink" Target="http://commonlibrarynet.codeplex.com/wikipage?title=Examples&amp;referringTitle=Documentation#ImportExport" TargetMode="External"/><Relationship Id="rId28" Type="http://schemas.openxmlformats.org/officeDocument/2006/relationships/hyperlink" Target="http://commonlibrarynet.codeplex.com/wikipage?title=Examples&amp;referringTitle=Documentation#QueueProcessor" TargetMode="External"/><Relationship Id="rId10" Type="http://schemas.openxmlformats.org/officeDocument/2006/relationships/hyperlink" Target="http://commonlibrarynet.codeplex.com/wikipage?title=Examples&amp;referringTitle=Documentation#Cache" TargetMode="External"/><Relationship Id="rId19" Type="http://schemas.openxmlformats.org/officeDocument/2006/relationships/hyperlink" Target="http://commonlibrarynet.codeplex.com/wikipage?title=Examples&amp;referringTitle=Documentation#Errors" TargetMode="External"/><Relationship Id="rId31" Type="http://schemas.openxmlformats.org/officeDocument/2006/relationships/hyperlink" Target="http://commonlibrarynet.codeplex.com/wikipage?title=Examples&amp;referringTitle=Documentation#Scripting" TargetMode="External"/><Relationship Id="rId4" Type="http://schemas.openxmlformats.org/officeDocument/2006/relationships/hyperlink" Target="http://commonlibrarynet.codeplex.com/wikipage?title=Examples&amp;referringTitle=Documentation#Application" TargetMode="External"/><Relationship Id="rId9" Type="http://schemas.openxmlformats.org/officeDocument/2006/relationships/hyperlink" Target="http://commonlibrarynet.codeplex.com/wikipage?title=Examples&amp;referringTitle=Documentation#BootStrapper" TargetMode="External"/><Relationship Id="rId14" Type="http://schemas.openxmlformats.org/officeDocument/2006/relationships/hyperlink" Target="http://commonlibrarynet.codeplex.com/wikipage?title=Examples&amp;referringTitle=Documentation#Csv" TargetMode="External"/><Relationship Id="rId22" Type="http://schemas.openxmlformats.org/officeDocument/2006/relationships/hyperlink" Target="http://commonlibrarynet.codeplex.com/wikipage?title=Examples&amp;referringTitle=Documentation#HolidayCalendar" TargetMode="External"/><Relationship Id="rId27" Type="http://schemas.openxmlformats.org/officeDocument/2006/relationships/hyperlink" Target="http://commonlibrarynet.codeplex.com/wikipage?title=Examples&amp;referringTitle=Documentation#Paging" TargetMode="External"/><Relationship Id="rId30" Type="http://schemas.openxmlformats.org/officeDocument/2006/relationships/hyperlink" Target="http://commonlibrarynet.codeplex.com/wikipage?title=Examples&amp;referringTitle=Documentation#Scheduler" TargetMode="External"/><Relationship Id="rId35" Type="http://schemas.openxmlformats.org/officeDocument/2006/relationships/hyperlink" Target="http://commonlibrarynet.codeplex.com/wikipage?title=Examples&amp;referringTitle=Documentation" TargetMode="External"/><Relationship Id="rId8" Type="http://schemas.openxmlformats.org/officeDocument/2006/relationships/hyperlink" Target="http://commonlibrarynet.codeplex.com/wikipage?title=Examples&amp;referringTitle=Documentation#BenchMark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nlog.codeplex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get.org/packages/NLog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vs.smartnet.expressweb.jp/asp-net-mvc-logging%E3%81%AF%E3%80%81nlog%E3%81%8C%E3%83%99%E3%82%B9%E3%83%88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g/nlog/wiki/Tool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g/nlog/wiki/Tutorial#multiple-targe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g/nlog/wiki/Tutorial#logger-specific-rout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g/NLog/wiki/Configuration-API#exampl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nlog/nlog/wiki/Layout-render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log/nlog/wiki/Targets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g/nlog/wiki/Examples#using-nlog-with-gmai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23528" y="1268760"/>
            <a:ext cx="8568952" cy="10402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.NET Framework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endParaRPr 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40152" y="5589240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최흥배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트위터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@jacking75</a:t>
            </a:r>
          </a:p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블로그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http://jacking.tistory.com/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55" name="Shape 55"/>
          <p:cNvSpPr txBox="1"/>
          <p:nvPr/>
        </p:nvSpPr>
        <p:spPr>
          <a:xfrm>
            <a:off x="514875" y="1112100"/>
            <a:ext cx="8021699" cy="4261116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64bit의 long 값으로 ID를 표현(선두 1bit는 0</a:t>
            </a:r>
            <a:r>
              <a:rPr lang="ko" sz="2000" dirty="0" smtClean="0"/>
              <a:t>)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3개의 요소로 구성</a:t>
            </a:r>
            <a:br>
              <a:rPr lang="ko" sz="2000" dirty="0"/>
            </a:br>
            <a:r>
              <a:rPr lang="ko" sz="2000" dirty="0"/>
              <a:t>timestamp(41bit)</a:t>
            </a:r>
            <a:br>
              <a:rPr lang="ko" sz="2000" dirty="0"/>
            </a:br>
            <a:r>
              <a:rPr lang="ko" sz="2000" dirty="0"/>
              <a:t>현재의 unixtime(ms)에서 어느 시점의 unixtime를 뺀 값</a:t>
            </a:r>
            <a:br>
              <a:rPr lang="ko" sz="2000" dirty="0"/>
            </a:br>
            <a:r>
              <a:rPr lang="ko" sz="2000" dirty="0"/>
              <a:t/>
            </a:r>
            <a:br>
              <a:rPr lang="ko" sz="2000" dirty="0"/>
            </a:br>
            <a:r>
              <a:rPr lang="ko" sz="2000" dirty="0"/>
              <a:t>machine id(10it)</a:t>
            </a:r>
            <a:br>
              <a:rPr lang="ko" sz="2000" dirty="0"/>
            </a:br>
            <a:r>
              <a:rPr lang="ko" sz="2000" dirty="0"/>
              <a:t>생성기에 할당된 ID. datacenter id + workerid</a:t>
            </a:r>
            <a:br>
              <a:rPr lang="ko" sz="2000" dirty="0"/>
            </a:br>
            <a:r>
              <a:rPr lang="ko" sz="2000" dirty="0"/>
              <a:t/>
            </a:r>
            <a:br>
              <a:rPr lang="ko" sz="2000" dirty="0"/>
            </a:br>
            <a:r>
              <a:rPr lang="ko" sz="2000" dirty="0"/>
              <a:t>sequence(12bit)</a:t>
            </a:r>
            <a:br>
              <a:rPr lang="ko" sz="2000" dirty="0"/>
            </a:br>
            <a:r>
              <a:rPr lang="ko" sz="2000" dirty="0"/>
              <a:t>생성기 마다 채번할 sequence 번호</a:t>
            </a:r>
            <a:br>
              <a:rPr lang="ko" sz="2000" dirty="0"/>
            </a:br>
            <a:r>
              <a:rPr lang="ko" sz="2000" dirty="0"/>
              <a:t>같은 시간, 같은 머신에서 값이 중복되는 것을 방지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5043" y="5105479"/>
            <a:ext cx="4396387" cy="1452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62" name="Shape 62"/>
          <p:cNvSpPr txBox="1"/>
          <p:nvPr/>
        </p:nvSpPr>
        <p:spPr>
          <a:xfrm>
            <a:off x="514875" y="1112100"/>
            <a:ext cx="8021699" cy="2769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Q: timestamp는 41bit로 문제 없는가?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A: Web 서비스 ID에서 사용하는 걸로는 충분하다</a:t>
            </a:r>
            <a:br>
              <a:rPr lang="ko" sz="2000" dirty="0"/>
            </a:br>
            <a:r>
              <a:rPr lang="ko" sz="2000" dirty="0"/>
              <a:t/>
            </a:r>
            <a:br>
              <a:rPr lang="ko" sz="2000" dirty="0"/>
            </a:br>
            <a:r>
              <a:rPr lang="ko" sz="2000" dirty="0"/>
              <a:t>snowflake에서는</a:t>
            </a:r>
            <a:br>
              <a:rPr lang="ko" sz="2000" dirty="0"/>
            </a:br>
            <a:r>
              <a:rPr lang="ko" sz="2000" dirty="0"/>
              <a:t>‘현재의 unixtime - 채번 시작 시의 unixtime’을 timestamp 값으로 사용한다.</a:t>
            </a:r>
            <a:br>
              <a:rPr lang="ko" sz="2000" dirty="0"/>
            </a:br>
            <a:r>
              <a:rPr lang="ko" sz="2000" dirty="0"/>
              <a:t/>
            </a:r>
            <a:br>
              <a:rPr lang="ko" sz="2000" dirty="0"/>
            </a:br>
            <a:r>
              <a:rPr lang="ko" sz="2000" dirty="0"/>
              <a:t>timestamp가 넘치는 것은 채번 시작에서 약 69년 후의 일이다.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339801" y="247125"/>
            <a:ext cx="4304208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68" name="Shape 68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부분 소스 분석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5700" y="1637775"/>
            <a:ext cx="8280049" cy="4364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44824"/>
            <a:ext cx="3016324" cy="40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1844824"/>
            <a:ext cx="22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현재의 </a:t>
            </a:r>
            <a:r>
              <a:rPr lang="en-US" altLang="ko-KR" smtClean="0"/>
              <a:t>unixtime</a:t>
            </a:r>
            <a:r>
              <a:rPr lang="ko-KR" altLang="en-US" smtClean="0"/>
              <a:t>을 얻는다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339801" y="247125"/>
            <a:ext cx="2864048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75" name="Shape 75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부분 소스 분석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1299" y="1693925"/>
            <a:ext cx="8456699" cy="439104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12" y="3717032"/>
            <a:ext cx="409034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4008" y="3851756"/>
            <a:ext cx="403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smtClean="0"/>
              <a:t>회 전에 얻은 </a:t>
            </a:r>
            <a:r>
              <a:rPr lang="en-US" altLang="ko-KR" smtClean="0"/>
              <a:t>unixtime </a:t>
            </a:r>
            <a:r>
              <a:rPr lang="ko-KR" altLang="en-US" smtClean="0"/>
              <a:t>보다 지금의 </a:t>
            </a:r>
            <a:r>
              <a:rPr lang="en-US" altLang="ko-KR" smtClean="0"/>
              <a:t>unixtime</a:t>
            </a:r>
            <a:r>
              <a:rPr lang="ko-KR" altLang="en-US" smtClean="0"/>
              <a:t>이 오랜된 경우는 </a:t>
            </a:r>
            <a:r>
              <a:rPr lang="en-US" altLang="ko-KR" smtClean="0"/>
              <a:t>throw exception</a:t>
            </a:r>
          </a:p>
          <a:p>
            <a:r>
              <a:rPr lang="en-US" altLang="ko-KR" smtClean="0"/>
              <a:t>(OS</a:t>
            </a:r>
            <a:r>
              <a:rPr lang="ko-KR" altLang="en-US" smtClean="0"/>
              <a:t>의 시간이 거슬러 간 경우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82" name="Shape 82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부분 소스 분석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875" y="1675725"/>
            <a:ext cx="8357274" cy="443132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73016"/>
            <a:ext cx="365347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39817" y="3535326"/>
            <a:ext cx="3432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sequence</a:t>
            </a:r>
            <a:r>
              <a:rPr lang="ko-KR" altLang="en-US"/>
              <a:t> </a:t>
            </a:r>
            <a:r>
              <a:rPr lang="ko-KR" altLang="en-US" smtClean="0"/>
              <a:t>번호의 </a:t>
            </a:r>
            <a:r>
              <a:rPr lang="en-US" altLang="ko-KR" smtClean="0"/>
              <a:t>count up</a:t>
            </a:r>
          </a:p>
          <a:p>
            <a:r>
              <a:rPr lang="ko-KR" altLang="en-US" smtClean="0"/>
              <a:t>같은</a:t>
            </a:r>
            <a:r>
              <a:rPr lang="en-US" altLang="ko-KR" smtClean="0"/>
              <a:t> timesstamp </a:t>
            </a:r>
            <a:r>
              <a:rPr lang="ko-KR" altLang="en-US" smtClean="0"/>
              <a:t>값 중에서 </a:t>
            </a:r>
            <a:r>
              <a:rPr lang="en-US" altLang="ko-KR" smtClean="0"/>
              <a:t>12bit</a:t>
            </a:r>
            <a:r>
              <a:rPr lang="ko-KR" altLang="en-US" smtClean="0"/>
              <a:t>만큼</a:t>
            </a:r>
            <a:r>
              <a:rPr lang="en-US" altLang="ko-KR" smtClean="0"/>
              <a:t>(04095)</a:t>
            </a:r>
            <a:r>
              <a:rPr lang="ko-KR" altLang="en-US" smtClean="0"/>
              <a:t>까지 채번 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89" name="Shape 89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/>
              <a:t>ID 생성 부분 소스 분석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3925" y="1832900"/>
            <a:ext cx="8203598" cy="432667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10" y="3600156"/>
            <a:ext cx="3932113" cy="105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0556" y="3757314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만일 </a:t>
            </a:r>
            <a:r>
              <a:rPr lang="en-US" altLang="ko-KR" smtClean="0"/>
              <a:t>sequence </a:t>
            </a:r>
            <a:r>
              <a:rPr lang="ko-KR" altLang="en-US" smtClean="0"/>
              <a:t>번호가 고갈된 경우는 </a:t>
            </a:r>
            <a:r>
              <a:rPr lang="en-US" altLang="ko-KR" smtClean="0"/>
              <a:t>unixtime</a:t>
            </a:r>
            <a:r>
              <a:rPr lang="ko-KR" altLang="en-US" smtClean="0"/>
              <a:t>가 새롭게 된다</a:t>
            </a:r>
            <a:r>
              <a:rPr lang="en-US" altLang="ko-KR" smtClean="0"/>
              <a:t>(1ms</a:t>
            </a:r>
            <a:r>
              <a:rPr lang="ko-KR" altLang="en-US" smtClean="0"/>
              <a:t>가 경과될 때까지 기다린다</a:t>
            </a:r>
            <a:r>
              <a:rPr lang="en-US" altLang="ko-KR" smtClean="0"/>
              <a:t>).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39801" y="247125"/>
            <a:ext cx="3728144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96" name="Shape 96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부분 소스 분석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1150" y="1750575"/>
            <a:ext cx="8021698" cy="423157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87" y="4581128"/>
            <a:ext cx="301632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1999" y="4787279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이번 회 사용한 </a:t>
            </a:r>
            <a:r>
              <a:rPr lang="en-US" altLang="ko-KR" smtClean="0"/>
              <a:t>unixtime</a:t>
            </a:r>
            <a:r>
              <a:rPr lang="ko-KR" altLang="en-US" smtClean="0"/>
              <a:t>을 보존한다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103" name="Shape 103"/>
          <p:cNvSpPr txBox="1"/>
          <p:nvPr/>
        </p:nvSpPr>
        <p:spPr>
          <a:xfrm>
            <a:off x="514875" y="1112100"/>
            <a:ext cx="8021699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/>
              <a:t>ID 생성 부분 소스 분석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8612" y="1750575"/>
            <a:ext cx="8306774" cy="437667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24" y="4941168"/>
            <a:ext cx="40108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1998" y="5004174"/>
            <a:ext cx="3888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ID </a:t>
            </a:r>
            <a:r>
              <a:rPr lang="ko-KR" altLang="en-US" smtClean="0"/>
              <a:t>생성</a:t>
            </a:r>
            <a:endParaRPr lang="en-US" altLang="ko-KR" smtClean="0"/>
          </a:p>
          <a:p>
            <a:r>
              <a:rPr lang="en-US" altLang="ko-KR" smtClean="0"/>
              <a:t>(timestamp &lt;&lt; 22 + datacenterId &lt;&lt; 17 + workerId &lt;&lt; 12 + sequence)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339800" y="247125"/>
            <a:ext cx="357824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110" name="Shape 110"/>
          <p:cNvSpPr txBox="1"/>
          <p:nvPr/>
        </p:nvSpPr>
        <p:spPr>
          <a:xfrm>
            <a:off x="514875" y="1112100"/>
            <a:ext cx="4561181" cy="3653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부분 소스 분석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8450" y="1678825"/>
            <a:ext cx="8021700" cy="443879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653136"/>
            <a:ext cx="482453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19872" y="477798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twepoch</a:t>
            </a:r>
            <a:r>
              <a:rPr lang="ko-KR" altLang="en-US" smtClean="0"/>
              <a:t>가 채번 시작 시의 </a:t>
            </a:r>
            <a:r>
              <a:rPr lang="en-US" altLang="ko-KR" smtClean="0"/>
              <a:t>unixtime</a:t>
            </a:r>
          </a:p>
          <a:p>
            <a:r>
              <a:rPr lang="en-US" altLang="ko-KR" smtClean="0"/>
              <a:t>1288834974657 = 2010/11/04 10:42:54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r>
              <a:rPr lang="ko" sz="3000" b="1" smtClean="0"/>
              <a:t> </a:t>
            </a:r>
            <a:r>
              <a:rPr lang="ko" sz="3000" b="1"/>
              <a:t>장점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14875" y="1112100"/>
            <a:ext cx="8305597" cy="2892964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정렬 = 시계열 정렬</a:t>
            </a:r>
            <a:br>
              <a:rPr lang="ko" sz="2000" dirty="0"/>
            </a:br>
            <a:r>
              <a:rPr lang="ko" sz="2000" dirty="0"/>
              <a:t>ID 정보 만으로 ID 생성 시의 timestamp 값을 기초로한 시계열 정렬 </a:t>
            </a:r>
            <a:r>
              <a:rPr lang="ko" sz="2000" dirty="0" smtClean="0"/>
              <a:t>가능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값에서 ID 생성시의 timestamp 값이 복원 가능</a:t>
            </a:r>
            <a:br>
              <a:rPr lang="ko" sz="2000" dirty="0"/>
            </a:br>
            <a:r>
              <a:rPr lang="ko" sz="2000" dirty="0"/>
              <a:t>timestamp = (id &gt;&gt; 22) + </a:t>
            </a:r>
            <a:r>
              <a:rPr lang="ko" sz="2000" dirty="0" smtClean="0"/>
              <a:t>twepoch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정수 열 압축을 이용한 효율적인 정보 압축이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1844823"/>
            <a:ext cx="7772400" cy="8242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altLang="ko" dirty="0"/>
              <a:t>t</a:t>
            </a:r>
            <a:r>
              <a:rPr lang="ko" dirty="0" smtClean="0"/>
              <a:t>witter</a:t>
            </a:r>
            <a:r>
              <a:rPr lang="ko" dirty="0"/>
              <a:t>의 </a:t>
            </a:r>
            <a:r>
              <a:rPr lang="ko" dirty="0" smtClean="0"/>
              <a:t>snowflake</a:t>
            </a:r>
            <a:endParaRPr lang="ko" dirty="0"/>
          </a:p>
        </p:txBody>
      </p:sp>
      <p:sp>
        <p:nvSpPr>
          <p:cNvPr id="5" name="TextBox 4"/>
          <p:cNvSpPr txBox="1"/>
          <p:nvPr/>
        </p:nvSpPr>
        <p:spPr>
          <a:xfrm>
            <a:off x="2267744" y="6525344"/>
            <a:ext cx="687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  <a:ea typeface="+mn-ea"/>
              </a:rPr>
              <a:t>이 문서는 마지막에 있는 </a:t>
            </a:r>
            <a:r>
              <a:rPr lang="en-US" altLang="ko-KR" b="1" smtClean="0">
                <a:latin typeface="+mn-ea"/>
                <a:ea typeface="+mn-ea"/>
              </a:rPr>
              <a:t>'</a:t>
            </a:r>
            <a:r>
              <a:rPr lang="ko-KR" altLang="en-US" b="1" smtClean="0">
                <a:latin typeface="+mn-ea"/>
                <a:ea typeface="+mn-ea"/>
              </a:rPr>
              <a:t>참고</a:t>
            </a:r>
            <a:r>
              <a:rPr lang="en-US" altLang="ko-KR" b="1" smtClean="0">
                <a:latin typeface="+mn-ea"/>
                <a:ea typeface="+mn-ea"/>
              </a:rPr>
              <a:t>' </a:t>
            </a:r>
            <a:r>
              <a:rPr lang="ko-KR" altLang="en-US" b="1" smtClean="0">
                <a:latin typeface="+mn-ea"/>
                <a:ea typeface="+mn-ea"/>
              </a:rPr>
              <a:t>리스트에 있는 글들을 참고하여 정리한 것입니다</a:t>
            </a:r>
            <a:r>
              <a:rPr lang="en-US" altLang="ko-KR" b="1" smtClean="0">
                <a:latin typeface="+mn-ea"/>
                <a:ea typeface="+mn-ea"/>
              </a:rPr>
              <a:t>.</a:t>
            </a:r>
            <a:endParaRPr lang="ko-KR" altLang="en-US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26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9725" y="785500"/>
            <a:ext cx="8093675" cy="5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r>
              <a:rPr lang="ko" sz="3000" b="1" smtClean="0"/>
              <a:t> </a:t>
            </a:r>
            <a:r>
              <a:rPr lang="ko" sz="3000" b="1"/>
              <a:t>단점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14875" y="1112100"/>
            <a:ext cx="8021699" cy="2316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OS의 시각 차이에 약하다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운영상 궁리가 다소 </a:t>
            </a:r>
            <a:r>
              <a:rPr lang="ko" sz="2000" dirty="0" smtClean="0"/>
              <a:t>필요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채번 시에 snowflake 서버에 thrift 경유로 접속하도록 되어 있다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중~소규모에서 운용할 때는 배보다 배꼽이 더 큰 느낌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6237" y="4642025"/>
            <a:ext cx="8391525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3575" y="2195512"/>
            <a:ext cx="7353300" cy="2466975"/>
          </a:xfrm>
          <a:prstGeom prst="rect">
            <a:avLst/>
          </a:prstGeom>
        </p:spPr>
      </p:pic>
      <p:sp>
        <p:nvSpPr>
          <p:cNvPr id="136" name="Shape 136"/>
          <p:cNvSpPr txBox="1"/>
          <p:nvPr/>
        </p:nvSpPr>
        <p:spPr>
          <a:xfrm>
            <a:off x="774475" y="3344875"/>
            <a:ext cx="1009800" cy="3260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실행 횟수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774475" y="3802300"/>
            <a:ext cx="1009800" cy="3260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처리 시간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921500" y="4259725"/>
            <a:ext cx="1697700" cy="3260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1회당 처리 시간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74475" y="1943484"/>
            <a:ext cx="7412400" cy="765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r>
              <a:rPr lang="ko" sz="3000" b="1" smtClean="0"/>
              <a:t> </a:t>
            </a:r>
            <a:r>
              <a:rPr lang="ko" sz="3000" b="1"/>
              <a:t>닷넷 프레임워크 버전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015300" y="6466675"/>
            <a:ext cx="3695399" cy="302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https://github.com/ccollie/snowflake-net</a:t>
            </a:r>
            <a:r>
              <a:rPr lang="ko">
                <a:solidFill>
                  <a:schemeClr val="dk2"/>
                </a:solidFill>
              </a:rPr>
              <a:t> 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99050" y="997400"/>
            <a:ext cx="5674325" cy="5469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dirty="0" smtClean="0"/>
              <a:t>sno</a:t>
            </a:r>
            <a:r>
              <a:rPr lang="en-US" altLang="ko" sz="3000" b="1" dirty="0" smtClean="0"/>
              <a:t>w</a:t>
            </a:r>
            <a:r>
              <a:rPr lang="ko" sz="3000" b="1" dirty="0" smtClean="0"/>
              <a:t>flak</a:t>
            </a:r>
            <a:r>
              <a:rPr lang="en-US" altLang="ko" sz="3000" b="1" dirty="0" smtClean="0"/>
              <a:t>e</a:t>
            </a:r>
            <a:r>
              <a:rPr lang="ko" sz="3000" b="1" dirty="0" smtClean="0"/>
              <a:t> </a:t>
            </a:r>
            <a:r>
              <a:rPr lang="ko" sz="3000" b="1" dirty="0"/>
              <a:t>닷넷 프레임워크 </a:t>
            </a:r>
            <a:r>
              <a:rPr lang="ko" sz="3000" b="1" dirty="0" smtClean="0"/>
              <a:t>버전</a:t>
            </a:r>
            <a:r>
              <a:rPr lang="en-US" altLang="ko" sz="3000" b="1" dirty="0" smtClean="0"/>
              <a:t> </a:t>
            </a:r>
            <a:r>
              <a:rPr lang="ko-KR" altLang="en-US" sz="3000" b="1" dirty="0" smtClean="0"/>
              <a:t>예제</a:t>
            </a:r>
            <a:endParaRPr lang="ko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412776"/>
            <a:ext cx="8136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public class </a:t>
            </a:r>
            <a:r>
              <a:rPr lang="en-US" altLang="ko-KR" sz="2000" dirty="0" err="1"/>
              <a:t>SeqNumberManager</a:t>
            </a:r>
            <a:endParaRPr lang="en-US" altLang="ko-KR" sz="2000" dirty="0"/>
          </a:p>
          <a:p>
            <a:r>
              <a:rPr lang="en-US" altLang="ko-KR" sz="2000" dirty="0"/>
              <a:t>{</a:t>
            </a:r>
          </a:p>
          <a:p>
            <a:r>
              <a:rPr lang="en-US" altLang="ko-KR" sz="2000" dirty="0"/>
              <a:t>	static </a:t>
            </a:r>
            <a:r>
              <a:rPr lang="en-US" altLang="ko-KR" sz="2000" dirty="0" err="1"/>
              <a:t>IdWorker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IDWorker</a:t>
            </a:r>
            <a:r>
              <a:rPr lang="en-US" altLang="ko-KR" sz="2000" dirty="0"/>
              <a:t>;</a:t>
            </a:r>
          </a:p>
          <a:p>
            <a:endParaRPr lang="en-US" altLang="ko-KR" sz="2000" dirty="0"/>
          </a:p>
          <a:p>
            <a:r>
              <a:rPr lang="en-US" altLang="ko-KR" sz="2000" dirty="0"/>
              <a:t>	public static void </a:t>
            </a:r>
            <a:r>
              <a:rPr lang="en-US" altLang="ko-KR" sz="2000" dirty="0" err="1"/>
              <a:t>Init</a:t>
            </a:r>
            <a:r>
              <a:rPr lang="en-US" altLang="ko-KR" sz="2000" dirty="0"/>
              <a:t>(Int64 </a:t>
            </a:r>
            <a:r>
              <a:rPr lang="en-US" altLang="ko-KR" sz="2000" dirty="0" err="1"/>
              <a:t>workerId</a:t>
            </a:r>
            <a:r>
              <a:rPr lang="en-US" altLang="ko-KR" sz="2000" dirty="0"/>
              <a:t>, Int64 </a:t>
            </a:r>
            <a:r>
              <a:rPr lang="en-US" altLang="ko-KR" sz="2000" dirty="0" err="1"/>
              <a:t>dataCenterId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	{</a:t>
            </a:r>
          </a:p>
          <a:p>
            <a:r>
              <a:rPr lang="en-US" altLang="ko-KR" sz="2000" dirty="0"/>
              <a:t>		</a:t>
            </a:r>
            <a:r>
              <a:rPr lang="en-US" altLang="ko-KR" sz="2000" dirty="0" err="1"/>
              <a:t>IDWorker</a:t>
            </a:r>
            <a:r>
              <a:rPr lang="en-US" altLang="ko-KR" sz="2000" dirty="0"/>
              <a:t> = </a:t>
            </a:r>
            <a:r>
              <a:rPr lang="en-US" altLang="ko-KR" sz="2000" b="1" dirty="0"/>
              <a:t>new </a:t>
            </a:r>
            <a:r>
              <a:rPr lang="en-US" altLang="ko-KR" sz="2000" b="1" dirty="0" err="1"/>
              <a:t>IdWorker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workerId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dataCenterId</a:t>
            </a:r>
            <a:r>
              <a:rPr lang="en-US" altLang="ko-KR" sz="2000" b="1" dirty="0"/>
              <a:t>)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	}</a:t>
            </a:r>
          </a:p>
          <a:p>
            <a:endParaRPr lang="en-US" altLang="ko-KR" sz="2000" dirty="0"/>
          </a:p>
          <a:p>
            <a:r>
              <a:rPr lang="en-US" altLang="ko-KR" sz="2000" dirty="0"/>
              <a:t>	public static Int64 </a:t>
            </a:r>
            <a:r>
              <a:rPr lang="en-US" altLang="ko-KR" sz="2000" dirty="0" err="1"/>
              <a:t>GetSeqNumber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// </a:t>
            </a:r>
            <a:r>
              <a:rPr lang="en-US" altLang="ko-KR" sz="2000" b="1" dirty="0" err="1" smtClean="0"/>
              <a:t>NextId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호출은 </a:t>
            </a:r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세이프 하다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r>
              <a:rPr lang="en-US" altLang="ko-KR" sz="2000" dirty="0"/>
              <a:t>		return </a:t>
            </a:r>
            <a:r>
              <a:rPr lang="en-US" altLang="ko-KR" sz="2000" b="1" dirty="0" err="1"/>
              <a:t>IDWorker.NextId</a:t>
            </a:r>
            <a:r>
              <a:rPr lang="en-US" altLang="ko-KR" sz="2000" b="1" dirty="0"/>
              <a:t>()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	}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616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431150" y="1162975"/>
            <a:ext cx="7721400" cy="392220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dirty="0">
                <a:solidFill>
                  <a:schemeClr val="tx1"/>
                </a:solidFill>
              </a:rPr>
              <a:t>
(일어)Twitter의 snowflake에 대해서</a:t>
            </a: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u="sng" dirty="0">
                <a:solidFill>
                  <a:schemeClr val="tx1"/>
                </a:solidFill>
                <a:hlinkClick r:id="rId3"/>
              </a:rPr>
              <a:t>http://www.slideshare.net/moaikids/20130901-snowflake</a:t>
            </a:r>
            <a:r>
              <a:rPr lang="ko" dirty="0">
                <a:solidFill>
                  <a:schemeClr val="tx1"/>
                </a:solidFill>
              </a:rPr>
              <a:t> </a:t>
            </a:r>
          </a:p>
          <a:p>
            <a:endParaRPr lang="ko" dirty="0">
              <a:solidFill>
                <a:schemeClr val="tx1"/>
              </a:solidFill>
            </a:endParaRP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dirty="0">
                <a:solidFill>
                  <a:schemeClr val="tx1"/>
                </a:solidFill>
              </a:rPr>
              <a:t>(일어)snowflake 사례</a:t>
            </a: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u="sng" dirty="0">
                <a:solidFill>
                  <a:schemeClr val="tx1"/>
                </a:solidFill>
                <a:hlinkClick r:id="rId4"/>
              </a:rPr>
              <a:t>http://anond.hatelabo.jp/20120112192203</a:t>
            </a:r>
            <a:r>
              <a:rPr lang="ko" dirty="0">
                <a:solidFill>
                  <a:schemeClr val="tx1"/>
                </a:solidFill>
              </a:rPr>
              <a:t> </a:t>
            </a:r>
          </a:p>
          <a:p>
            <a:endParaRPr lang="ko" dirty="0">
              <a:solidFill>
                <a:schemeClr val="tx1"/>
              </a:solidFill>
            </a:endParaRP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dirty="0">
                <a:solidFill>
                  <a:schemeClr val="tx1"/>
                </a:solidFill>
              </a:rPr>
              <a:t>(일어)Snowflake의 ID 생성 방법</a:t>
            </a: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u="sng" dirty="0">
                <a:solidFill>
                  <a:schemeClr val="tx1"/>
                </a:solidFill>
                <a:hlinkClick r:id="rId5"/>
              </a:rPr>
              <a:t>http://easylater.blogspot.kr/2012/04/snowflakeid.html</a:t>
            </a:r>
            <a:r>
              <a:rPr lang="ko" dirty="0">
                <a:solidFill>
                  <a:schemeClr val="tx1"/>
                </a:solidFill>
              </a:rPr>
              <a:t> </a:t>
            </a:r>
          </a:p>
          <a:p>
            <a:endParaRPr lang="ko" dirty="0">
              <a:solidFill>
                <a:schemeClr val="tx1"/>
              </a:solidFill>
            </a:endParaRP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ko" dirty="0">
                <a:solidFill>
                  <a:schemeClr val="tx1"/>
                </a:solidFill>
              </a:rPr>
              <a:t>Snowflake.Net(닷넷 버전)</a:t>
            </a:r>
          </a:p>
          <a:p>
            <a:pPr marL="0" lvl="0" indent="0" rtl="0">
              <a:buNone/>
            </a:pPr>
            <a:r>
              <a:rPr lang="ko" u="sng" dirty="0">
                <a:solidFill>
                  <a:schemeClr val="tx1"/>
                </a:solidFill>
                <a:hlinkClick r:id="rId6"/>
              </a:rPr>
              <a:t>https://github.com/ccollie/snowflake-net</a:t>
            </a:r>
            <a:r>
              <a:rPr lang="ko" dirty="0">
                <a:solidFill>
                  <a:schemeClr val="tx1"/>
                </a:solidFill>
              </a:rPr>
              <a:t>  </a:t>
            </a:r>
          </a:p>
          <a:p>
            <a:endParaRPr lang="ko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115000"/>
              </a:lnSpc>
              <a:buClr>
                <a:schemeClr val="dk1"/>
              </a:buClr>
              <a:buSzPct val="78571"/>
              <a:buFont typeface="Arial"/>
              <a:buNone/>
            </a:pPr>
            <a:r>
              <a:rPr lang="ko" dirty="0">
                <a:solidFill>
                  <a:schemeClr val="tx1"/>
                </a:solidFill>
              </a:rPr>
              <a:t>snowflake-cpp(C++ 버전) </a:t>
            </a:r>
          </a:p>
          <a:p>
            <a:pPr marL="0" lvl="0" indent="0" rtl="0">
              <a:lnSpc>
                <a:spcPct val="115000"/>
              </a:lnSpc>
              <a:buClr>
                <a:schemeClr val="dk1"/>
              </a:buClr>
              <a:buSzPct val="78571"/>
              <a:buFont typeface="Arial"/>
              <a:buNone/>
            </a:pPr>
            <a:r>
              <a:rPr lang="ko" u="sng" dirty="0">
                <a:solidFill>
                  <a:schemeClr val="tx1"/>
                </a:solidFill>
                <a:hlinkClick r:id="rId7"/>
              </a:rPr>
              <a:t>https://github.com/shlee322/snowflake-cpp</a:t>
            </a:r>
            <a:r>
              <a:rPr lang="ko" dirty="0">
                <a:solidFill>
                  <a:schemeClr val="tx1"/>
                </a:solidFill>
              </a:rPr>
              <a:t> </a:t>
            </a:r>
            <a:r>
              <a:rPr lang="en-US" altLang="ko" dirty="0" smtClean="0">
                <a:solidFill>
                  <a:schemeClr val="tx1"/>
                </a:solidFill>
              </a:rPr>
              <a:t/>
            </a:r>
            <a:br>
              <a:rPr lang="en-US" altLang="ko" dirty="0" smtClean="0">
                <a:solidFill>
                  <a:schemeClr val="tx1"/>
                </a:solidFill>
              </a:rPr>
            </a:br>
            <a:endParaRPr lang="en-US" altLang="ko" dirty="0" smtClean="0">
              <a:solidFill>
                <a:schemeClr val="tx1"/>
              </a:solidFill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en-US" altLang="ko-KR" dirty="0" err="1">
                <a:solidFill>
                  <a:schemeClr val="tx1"/>
                </a:solidFill>
              </a:rPr>
              <a:t>ItemSerial</a:t>
            </a:r>
            <a:r>
              <a:rPr lang="ko-KR" altLang="en-US" dirty="0">
                <a:solidFill>
                  <a:schemeClr val="tx1"/>
                </a:solidFill>
              </a:rPr>
              <a:t>에 대한 고민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en-US" altLang="ko-KR" dirty="0">
                <a:solidFill>
                  <a:schemeClr val="tx1"/>
                </a:solidFill>
                <a:hlinkClick r:id="rId8"/>
              </a:rPr>
              <a:t>http://</a:t>
            </a:r>
            <a:r>
              <a:rPr lang="en-US" altLang="ko-KR" dirty="0" smtClean="0">
                <a:solidFill>
                  <a:schemeClr val="tx1"/>
                </a:solidFill>
                <a:hlinkClick r:id="rId8"/>
              </a:rPr>
              <a:t>npteam.net/930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" dirty="0">
              <a:solidFill>
                <a:schemeClr val="tx1"/>
              </a:solidFill>
            </a:endParaRPr>
          </a:p>
          <a:p>
            <a:endParaRPr lang="ko" dirty="0">
              <a:solidFill>
                <a:schemeClr val="tx1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/>
              <a:t>참고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02631"/>
          </a:xfrm>
        </p:spPr>
        <p:txBody>
          <a:bodyPr>
            <a:noAutofit/>
          </a:bodyPr>
          <a:lstStyle/>
          <a:p>
            <a:r>
              <a:rPr lang="en-US" altLang="ko-KR" sz="5400" b="1" smtClean="0"/>
              <a:t>Z.ExtensionMethods </a:t>
            </a:r>
            <a:br>
              <a:rPr lang="en-US" altLang="ko-KR" sz="5400" b="1" smtClean="0"/>
            </a:br>
            <a:r>
              <a:rPr lang="ko-KR" altLang="en-US" sz="5400" b="1" smtClean="0"/>
              <a:t>소개</a:t>
            </a:r>
            <a:endParaRPr lang="ko-KR" altLang="en-US" sz="5400" b="1"/>
          </a:p>
        </p:txBody>
      </p:sp>
    </p:spTree>
    <p:extLst>
      <p:ext uri="{BB962C8B-B14F-4D97-AF65-F5344CB8AC3E}">
        <p14:creationId xmlns:p14="http://schemas.microsoft.com/office/powerpoint/2010/main" val="38936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4141"/>
            <a:ext cx="6846152" cy="474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99792" y="6237312"/>
            <a:ext cx="4445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hlinkClick r:id="rId3"/>
              </a:rPr>
              <a:t>http://zextensionmethods.codeplex.com/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26064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.NET </a:t>
            </a:r>
            <a:r>
              <a:rPr lang="ko-KR" altLang="en-US" smtClean="0"/>
              <a:t>라이브러리에서 제공하는 </a:t>
            </a:r>
            <a:r>
              <a:rPr lang="en-US" altLang="ko-KR" smtClean="0"/>
              <a:t>string, Int, DateTime, DBCommand </a:t>
            </a:r>
            <a:r>
              <a:rPr lang="ko-KR" altLang="en-US" smtClean="0"/>
              <a:t>등의 클래스 라이브러리의 기능을 확장 시켜주는 오픈 소스 라이브러리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기존에 없는 기능을 직접 만들어야 하는 수고를 크게 들어준다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코드 가독성에도 아주 좋다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50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0728"/>
            <a:ext cx="4629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89040"/>
            <a:ext cx="45624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1412776"/>
            <a:ext cx="8280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1) </a:t>
            </a:r>
            <a:r>
              <a:rPr lang="ko-KR" altLang="en-US" smtClean="0"/>
              <a:t>네임스페이스 선언</a:t>
            </a:r>
            <a:endParaRPr lang="en-US" altLang="ko-KR" smtClean="0"/>
          </a:p>
          <a:p>
            <a:r>
              <a:rPr lang="en-US" altLang="ko-KR" smtClean="0"/>
              <a:t>Z.ExtensionMethods (No default namespace)</a:t>
            </a:r>
          </a:p>
          <a:p>
            <a:r>
              <a:rPr lang="en-US" altLang="ko-KR" smtClean="0"/>
              <a:t>Contains 1 namespace</a:t>
            </a:r>
          </a:p>
          <a:p>
            <a:r>
              <a:rPr lang="en-US" altLang="ko-KR" b="1" smtClean="0"/>
              <a:t>Z.ExtensionMethods.Object</a:t>
            </a:r>
          </a:p>
          <a:p>
            <a:r>
              <a:rPr lang="en-US" altLang="ko-KR" smtClean="0"/>
              <a:t>Use this release if you want all extension method from "Z.ExtensionMethods" to be added automatically without having to use the "using" statement.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Z.ExtensionMethods (With default namespace)</a:t>
            </a:r>
          </a:p>
          <a:p>
            <a:r>
              <a:rPr lang="en-US" altLang="ko-KR" smtClean="0"/>
              <a:t>Contains 2 namespaces</a:t>
            </a:r>
          </a:p>
          <a:p>
            <a:r>
              <a:rPr lang="en-US" altLang="ko-KR" b="1" smtClean="0"/>
              <a:t>Z.ExtensionMethods</a:t>
            </a:r>
          </a:p>
          <a:p>
            <a:r>
              <a:rPr lang="en-US" altLang="ko-KR" b="1" smtClean="0"/>
              <a:t>Z.ExtensionMethods.Object</a:t>
            </a:r>
            <a:endParaRPr lang="ko-KR" altLang="en-US" b="1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77272"/>
            <a:ext cx="62674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260648"/>
            <a:ext cx="320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/>
              <a:t>사용 방법</a:t>
            </a:r>
            <a:endParaRPr lang="ko-KR" altLang="en-US" sz="3600" b="1"/>
          </a:p>
        </p:txBody>
      </p:sp>
      <p:sp>
        <p:nvSpPr>
          <p:cNvPr id="5" name="TextBox 4"/>
          <p:cNvSpPr txBox="1"/>
          <p:nvPr/>
        </p:nvSpPr>
        <p:spPr>
          <a:xfrm>
            <a:off x="482907" y="544522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2) </a:t>
            </a:r>
            <a:r>
              <a:rPr lang="ko-KR" altLang="en-US" smtClean="0"/>
              <a:t>참조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4475" y="1943484"/>
            <a:ext cx="7412400" cy="765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43484"/>
            <a:ext cx="6696744" cy="29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3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50958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57245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0" y="4077072"/>
            <a:ext cx="50958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5" y="5733256"/>
            <a:ext cx="47148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0848" y="2348880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API </a:t>
            </a:r>
            <a:r>
              <a:rPr lang="ko-KR" altLang="en-US" smtClean="0"/>
              <a:t>설명에서 </a:t>
            </a:r>
            <a:r>
              <a:rPr lang="en-US" altLang="ko-KR" smtClean="0"/>
              <a:t>'extension'</a:t>
            </a:r>
            <a:r>
              <a:rPr lang="ko-KR" altLang="en-US" smtClean="0"/>
              <a:t>이 있으면 인스턴스의 멤버 함수로 사용 가능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ko-KR" altLang="en-US" smtClean="0"/>
              <a:t>없으면 </a:t>
            </a:r>
            <a:r>
              <a:rPr lang="en-US" altLang="ko-KR" smtClean="0"/>
              <a:t>static </a:t>
            </a:r>
            <a:r>
              <a:rPr lang="ko-KR" altLang="en-US" smtClean="0"/>
              <a:t>멤버로 사용</a:t>
            </a:r>
            <a:r>
              <a:rPr lang="en-US" altLang="ko-KR" smtClean="0"/>
              <a:t>.</a:t>
            </a:r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1763688" y="1628800"/>
            <a:ext cx="4707160" cy="10081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1619672" y="3897346"/>
            <a:ext cx="4932437" cy="8369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4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26064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/>
              <a:t>기능 소개</a:t>
            </a:r>
            <a:endParaRPr lang="ko-KR" altLang="en-US" sz="3600" b="1"/>
          </a:p>
        </p:txBody>
      </p:sp>
      <p:sp>
        <p:nvSpPr>
          <p:cNvPr id="4" name="TextBox 3"/>
          <p:cNvSpPr txBox="1"/>
          <p:nvPr/>
        </p:nvSpPr>
        <p:spPr>
          <a:xfrm>
            <a:off x="467544" y="1052736"/>
            <a:ext cx="790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아주 아주 기능이 많으므로 온라인 도움말을 참고하기 바란다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4756875" cy="436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23728" y="5994351"/>
            <a:ext cx="5094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mtClean="0">
                <a:hlinkClick r:id="rId3"/>
              </a:rPr>
              <a:t>http://zzzportal.com/Documentations/Z.ExtensionMethods/index.html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3897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/>
              <a:t>예</a:t>
            </a:r>
            <a:r>
              <a:rPr lang="en-US" altLang="ko-KR" sz="3600" b="1" smtClean="0"/>
              <a:t>) String</a:t>
            </a:r>
            <a:endParaRPr lang="ko-KR" altLang="en-US" sz="3600" b="1"/>
          </a:p>
        </p:txBody>
      </p:sp>
      <p:sp>
        <p:nvSpPr>
          <p:cNvPr id="3" name="TextBox 2"/>
          <p:cNvSpPr txBox="1"/>
          <p:nvPr/>
        </p:nvSpPr>
        <p:spPr>
          <a:xfrm>
            <a:off x="467544" y="1052736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Concat, ConcatWith:  </a:t>
            </a:r>
            <a:r>
              <a:rPr lang="ko-KR" altLang="en-US" sz="1200" smtClean="0"/>
              <a:t>문자열 연결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Contains, ContainsAll, ContainsAny: </a:t>
            </a:r>
            <a:r>
              <a:rPr lang="ko-KR" altLang="en-US" sz="1200" smtClean="0"/>
              <a:t>특정 문자가 포함되어 있는지 여부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Copy: </a:t>
            </a:r>
            <a:r>
              <a:rPr lang="ko-KR" altLang="en-US" sz="1200" smtClean="0"/>
              <a:t>새로운 </a:t>
            </a:r>
            <a:r>
              <a:rPr lang="en-US" altLang="ko-KR" sz="1200" smtClean="0"/>
              <a:t>string </a:t>
            </a:r>
            <a:r>
              <a:rPr lang="ko-KR" altLang="en-US" sz="1200" smtClean="0"/>
              <a:t>인스턴스 반환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EncodeBaset64, DecodeBaset64: Base64 </a:t>
            </a:r>
            <a:r>
              <a:rPr lang="ko-KR" altLang="en-US" sz="1200" smtClean="0"/>
              <a:t>스트링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EncryptRSA, DecryptRSA: RSA </a:t>
            </a:r>
            <a:r>
              <a:rPr lang="ko-KR" altLang="en-US" sz="1200" smtClean="0"/>
              <a:t>암호화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DeserializeBinary&lt;T&gt;: </a:t>
            </a:r>
            <a:r>
              <a:rPr lang="ko-KR" altLang="en-US" sz="1200" smtClean="0"/>
              <a:t>스트링 바이너리를 </a:t>
            </a:r>
            <a:r>
              <a:rPr lang="en-US" altLang="ko-KR" sz="1200" smtClean="0"/>
              <a:t>&lt;T&gt;</a:t>
            </a:r>
            <a:r>
              <a:rPr lang="ko-KR" altLang="en-US" sz="1200" smtClean="0"/>
              <a:t>로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ExtractLetter: </a:t>
            </a:r>
            <a:r>
              <a:rPr lang="ko-KR" altLang="en-US" sz="1200" smtClean="0"/>
              <a:t>문자열에서 이외 것</a:t>
            </a:r>
            <a:r>
              <a:rPr lang="en-US" altLang="ko-KR" sz="1200" smtClean="0"/>
              <a:t>(</a:t>
            </a:r>
            <a:r>
              <a:rPr lang="ko-KR" altLang="en-US" sz="1200" smtClean="0"/>
              <a:t>숫자</a:t>
            </a:r>
            <a:r>
              <a:rPr lang="en-US" altLang="ko-KR" sz="1200" smtClean="0"/>
              <a:t>)</a:t>
            </a:r>
            <a:r>
              <a:rPr lang="ko-KR" altLang="en-US" sz="1200" smtClean="0"/>
              <a:t> 제거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ExtractNumer: </a:t>
            </a:r>
            <a:r>
              <a:rPr lang="ko-KR" altLang="en-US" sz="1200" smtClean="0"/>
              <a:t>문자열에서 숫자만 가져오기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IfEmpty: string</a:t>
            </a:r>
            <a:r>
              <a:rPr lang="ko-KR" altLang="en-US" sz="1200" smtClean="0"/>
              <a:t>이 빈 것이면 지정된 문자열을 반환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IsValidEmail: </a:t>
            </a:r>
            <a:r>
              <a:rPr lang="ko-KR" altLang="en-US" sz="1200" smtClean="0"/>
              <a:t>문자열이 </a:t>
            </a:r>
            <a:r>
              <a:rPr lang="en-US" altLang="ko-KR" sz="1200" smtClean="0"/>
              <a:t>email </a:t>
            </a:r>
            <a:r>
              <a:rPr lang="ko-KR" altLang="en-US" sz="1200" smtClean="0"/>
              <a:t>형식인지 여부 조사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IsValidIP: </a:t>
            </a:r>
            <a:r>
              <a:rPr lang="ko-KR" altLang="en-US" sz="1200" smtClean="0"/>
              <a:t>문자열이 </a:t>
            </a:r>
            <a:r>
              <a:rPr lang="en-US" altLang="ko-KR" sz="1200" smtClean="0"/>
              <a:t>IP </a:t>
            </a:r>
            <a:r>
              <a:rPr lang="ko-KR" altLang="en-US" sz="1200" smtClean="0"/>
              <a:t>주소 형식인지 여부 조사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ToByteArray: </a:t>
            </a:r>
            <a:r>
              <a:rPr lang="ko-KR" altLang="en-US" sz="1200" smtClean="0"/>
              <a:t>문자열을 바이너리로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ToEnum&lt;T&gt;: </a:t>
            </a:r>
            <a:r>
              <a:rPr lang="ko-KR" altLang="en-US" sz="1200" smtClean="0"/>
              <a:t>문자열을 </a:t>
            </a:r>
            <a:r>
              <a:rPr lang="en-US" altLang="ko-KR" sz="1200" smtClean="0"/>
              <a:t>enum </a:t>
            </a:r>
            <a:r>
              <a:rPr lang="ko-KR" altLang="en-US" sz="1200" smtClean="0"/>
              <a:t>타입으로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ToFileInfo: </a:t>
            </a:r>
            <a:r>
              <a:rPr lang="ko-KR" altLang="en-US" sz="1200" smtClean="0"/>
              <a:t>문자열을 파일 정보 타입으로 변환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ToMemoryStream: </a:t>
            </a:r>
            <a:r>
              <a:rPr lang="ko-KR" altLang="en-US" sz="1200" smtClean="0"/>
              <a:t>문자열을  </a:t>
            </a:r>
            <a:r>
              <a:rPr lang="en-US" altLang="ko-KR" sz="1200" smtClean="0"/>
              <a:t>stream</a:t>
            </a:r>
            <a:r>
              <a:rPr lang="ko-KR" altLang="en-US" sz="1200" smtClean="0"/>
              <a:t>으로 변환</a:t>
            </a:r>
            <a:r>
              <a:rPr lang="en-US" altLang="ko-KR" sz="12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55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" y="359767"/>
            <a:ext cx="882413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1235" y="13048"/>
            <a:ext cx="1856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ObjectExtension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600" y="3590208"/>
            <a:ext cx="213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DatabaseExtension</a:t>
            </a:r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4" y="3959374"/>
            <a:ext cx="6245718" cy="28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97573" y="13048"/>
            <a:ext cx="251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1200" smtClean="0"/>
              <a:t>version: 2014 Q1 (version 1.0.0.0)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60931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-27384"/>
            <a:ext cx="218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ContainerExtension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3526"/>
            <a:ext cx="7138722" cy="31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97573" y="13048"/>
            <a:ext cx="251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1200" smtClean="0"/>
              <a:t>version: 2014 Q1 (version 1.0.0.0)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2011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7368" y="116632"/>
            <a:ext cx="177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StringExtension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7" y="620688"/>
            <a:ext cx="8580595" cy="579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97573" y="13048"/>
            <a:ext cx="251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1200" smtClean="0"/>
              <a:t>version: 2014 Q1 (version 1.0.0.0)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8024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16632"/>
            <a:ext cx="164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MiscExtension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7883225" cy="55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97573" y="13048"/>
            <a:ext cx="251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1200" smtClean="0"/>
              <a:t>version: 2014 Q1 (version 1.0.0.0)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6135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6480720" cy="639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97573" y="13048"/>
            <a:ext cx="251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1200" smtClean="0"/>
              <a:t>version: 2014 Q1 (version 1.0.0.0)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73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" sz="3000" b="1" dirty="0" err="1"/>
              <a:t>Z.ExtensionMethods</a:t>
            </a:r>
            <a:r>
              <a:rPr lang="en-US" altLang="ko" sz="3000" b="1" dirty="0"/>
              <a:t>  Namespace List</a:t>
            </a:r>
            <a:endParaRPr lang="ko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5273824" y="6578623"/>
            <a:ext cx="3870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</a:t>
            </a:r>
            <a:r>
              <a:rPr lang="ko-KR" altLang="en-US" sz="1000" dirty="0" smtClean="0">
                <a:hlinkClick r:id="rId3"/>
              </a:rPr>
              <a:t>www.zzzprojects.com/guides/extension-methods/index.html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24743"/>
            <a:ext cx="8568952" cy="50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7584" y="1261209"/>
            <a:ext cx="771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/>
              <a:t>CommonLibrary.NET</a:t>
            </a:r>
            <a:endParaRPr lang="ko-KR" altLang="en-US" sz="6000"/>
          </a:p>
        </p:txBody>
      </p:sp>
      <p:sp>
        <p:nvSpPr>
          <p:cNvPr id="5" name="TextBox 4"/>
          <p:cNvSpPr txBox="1"/>
          <p:nvPr/>
        </p:nvSpPr>
        <p:spPr>
          <a:xfrm>
            <a:off x="5452932" y="5589240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최흥배</a:t>
            </a:r>
            <a:endParaRPr lang="en-US" altLang="ko-KR" smtClean="0"/>
          </a:p>
          <a:p>
            <a:r>
              <a:rPr lang="en-US" altLang="ko-KR" smtClean="0"/>
              <a:t>twitter: @jacking75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4475" y="1943484"/>
            <a:ext cx="7412400" cy="765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10626"/>
            <a:ext cx="4169816" cy="473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소개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539552" y="1340768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.NET </a:t>
            </a:r>
            <a:r>
              <a:rPr lang="ko-KR" altLang="ko-KR"/>
              <a:t>플랫폼용 범용 라이브러리</a:t>
            </a:r>
            <a:r>
              <a:rPr lang="en-US" altLang="ko-KR"/>
              <a:t>. 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ko-KR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 </a:t>
            </a:r>
            <a:r>
              <a:rPr lang="en-US" altLang="ko-KR" smtClean="0"/>
              <a:t>ActiveRecord</a:t>
            </a:r>
            <a:r>
              <a:rPr lang="en-US" altLang="ko-KR"/>
              <a:t>, Csv, Command Line Parsing, Configuration, Validation, Logging, Collections, Authentication </a:t>
            </a:r>
            <a:r>
              <a:rPr lang="ko-KR" altLang="ko-KR"/>
              <a:t>등의 기능을 가지고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ko-KR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 </a:t>
            </a:r>
            <a:r>
              <a:rPr lang="ko-KR" altLang="ko-KR" smtClean="0"/>
              <a:t>닷넷 </a:t>
            </a:r>
            <a:r>
              <a:rPr lang="ko-KR" altLang="ko-KR"/>
              <a:t>프레임워크</a:t>
            </a:r>
            <a:r>
              <a:rPr lang="en-US" altLang="ko-KR"/>
              <a:t>:  4.0 </a:t>
            </a:r>
            <a:r>
              <a:rPr lang="ko-KR" altLang="ko-KR"/>
              <a:t>및 </a:t>
            </a:r>
            <a:r>
              <a:rPr lang="en-US" altLang="ko-KR"/>
              <a:t>3.5 </a:t>
            </a:r>
            <a:r>
              <a:rPr lang="ko-KR" altLang="ko-KR"/>
              <a:t>지원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6564412" cy="253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19613" y="5919239"/>
            <a:ext cx="29645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hlinkClick r:id="rId3"/>
              </a:rPr>
              <a:t>http://commonlibrarynet.codeplex.com/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4112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438" y="36401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예제</a:t>
            </a:r>
            <a:endParaRPr lang="ko-KR" altLang="en-US" sz="3200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23423" y="1268760"/>
          <a:ext cx="8424941" cy="4349080"/>
        </p:xfrm>
        <a:graphic>
          <a:graphicData uri="http://schemas.openxmlformats.org/drawingml/2006/table">
            <a:tbl>
              <a:tblPr/>
              <a:tblGrid>
                <a:gridCol w="1203563"/>
                <a:gridCol w="1203563"/>
                <a:gridCol w="1203563"/>
                <a:gridCol w="1203563"/>
                <a:gridCol w="1203563"/>
                <a:gridCol w="1203563"/>
                <a:gridCol w="1203563"/>
              </a:tblGrid>
              <a:tr h="869816"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"/>
                        </a:rPr>
                        <a:t>Account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"/>
                        </a:rPr>
                        <a:t>ActiveRecord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4"/>
                        </a:rPr>
                        <a:t>Application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5"/>
                        </a:rPr>
                        <a:t>Arguments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6"/>
                        </a:rPr>
                        <a:t>Authentication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7"/>
                        </a:rPr>
                        <a:t>Automation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8"/>
                        </a:rPr>
                        <a:t>BenchMark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816"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9"/>
                        </a:rPr>
                        <a:t>BootStrapper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0"/>
                        </a:rPr>
                        <a:t>Cache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1"/>
                        </a:rPr>
                        <a:t>CodeGenerator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2"/>
                        </a:rPr>
                        <a:t>Config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3"/>
                        </a:rPr>
                        <a:t>Cryptography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4"/>
                        </a:rPr>
                        <a:t>Csv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5"/>
                        </a:rPr>
                        <a:t>Database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255"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6"/>
                        </a:rPr>
                        <a:t>Diagnostics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7"/>
                        </a:rPr>
                        <a:t>Entity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8"/>
                        </a:rPr>
                        <a:t>Environments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19"/>
                        </a:rPr>
                        <a:t>Errors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0"/>
                        </a:rPr>
                        <a:t>Extensions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1"/>
                        </a:rPr>
                        <a:t>Extensions_Macros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2"/>
                        </a:rPr>
                        <a:t>HolidayCalendar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816"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3"/>
                        </a:rPr>
                        <a:t>ImportExport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4"/>
                        </a:rPr>
                        <a:t>Location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5"/>
                        </a:rPr>
                        <a:t>Logging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6"/>
                        </a:rPr>
                        <a:t>Notifications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7"/>
                        </a:rPr>
                        <a:t>Paging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8"/>
                        </a:rPr>
                        <a:t>QueueProcessor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29"/>
                        </a:rPr>
                        <a:t>Repository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77"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0"/>
                        </a:rPr>
                        <a:t>Scheduler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1"/>
                        </a:rPr>
                        <a:t>Scripting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2"/>
                        </a:rPr>
                        <a:t>Scripts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3"/>
                        </a:rPr>
                        <a:t>ToDo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u="none" strike="noStrike">
                          <a:solidFill>
                            <a:srgbClr val="2E8BCC"/>
                          </a:solidFill>
                          <a:effectLst/>
                          <a:hlinkClick r:id="rId34"/>
                        </a:rPr>
                        <a:t>Validation</a:t>
                      </a:r>
                      <a:endParaRPr 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ko-KR" alt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ko-KR" altLang="en-US" sz="1600">
                        <a:effectLst/>
                      </a:endParaRPr>
                    </a:p>
                  </a:txBody>
                  <a:tcPr marL="85074" marR="85074" marT="85074" marB="85074" anchor="ctr">
                    <a:lnL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187624" y="5661248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u="sng">
                <a:hlinkClick r:id="rId35"/>
              </a:rPr>
              <a:t>http://commonlibrarynet.codeplex.com/wikipage?title=Examples&amp;referringTitle=Documentation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4034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6084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Logging </a:t>
            </a:r>
            <a:r>
              <a:rPr lang="en-US" altLang="ko-KR" sz="3200" b="1" smtClean="0"/>
              <a:t>       </a:t>
            </a:r>
            <a:r>
              <a:rPr lang="en-US" altLang="ko-KR" sz="1400" b="1" smtClean="0"/>
              <a:t>Example_Logging.cs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스레드 세이프</a:t>
            </a:r>
            <a:r>
              <a:rPr lang="en-US" altLang="ko-KR" smtClean="0"/>
              <a:t>. </a:t>
            </a:r>
            <a:r>
              <a:rPr lang="ko-KR" altLang="en-US" smtClean="0"/>
              <a:t>단 백 그라운드로 로그를 저장하는 것은 아님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콘솔</a:t>
            </a:r>
            <a:r>
              <a:rPr lang="en-US" altLang="ko-KR" smtClean="0"/>
              <a:t>, </a:t>
            </a:r>
            <a:r>
              <a:rPr lang="ko-KR" altLang="en-US" smtClean="0"/>
              <a:t>파일</a:t>
            </a:r>
            <a:r>
              <a:rPr lang="en-US" altLang="ko-KR" smtClean="0"/>
              <a:t>, </a:t>
            </a:r>
            <a:r>
              <a:rPr lang="ko-KR" altLang="en-US" smtClean="0"/>
              <a:t>데이터베이스에 로그 쓰기 지원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ko-KR" alt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복수의 로그 저장소를 사용 가능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로그 레벨 지원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log4net</a:t>
            </a:r>
            <a:r>
              <a:rPr lang="ko-KR" altLang="en-US" smtClean="0"/>
              <a:t>에 비해 기능은 부족하지만 간단해서 좋음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41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680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Account </a:t>
            </a:r>
            <a:r>
              <a:rPr lang="en-US" altLang="ko-KR" sz="3200" b="1" smtClean="0"/>
              <a:t>       </a:t>
            </a:r>
            <a:r>
              <a:rPr lang="en-US" altLang="ko-KR" sz="1400" b="1" smtClean="0"/>
              <a:t>Example_Account.cs</a:t>
            </a:r>
            <a:endParaRPr lang="ko-KR" altLang="en-US" sz="1400" b="1"/>
          </a:p>
        </p:txBody>
      </p:sp>
      <p:sp>
        <p:nvSpPr>
          <p:cNvPr id="4" name="직사각형 3"/>
          <p:cNvSpPr/>
          <p:nvPr/>
        </p:nvSpPr>
        <p:spPr>
          <a:xfrm>
            <a:off x="431438" y="1412776"/>
            <a:ext cx="81730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생성</a:t>
            </a:r>
            <a:r>
              <a:rPr lang="en-US" altLang="ko-KR" smtClean="0"/>
              <a:t>, </a:t>
            </a:r>
            <a:r>
              <a:rPr lang="ko-KR" altLang="en-US" smtClean="0"/>
              <a:t>인증</a:t>
            </a:r>
            <a:r>
              <a:rPr lang="en-US" altLang="ko-KR" smtClean="0"/>
              <a:t>, </a:t>
            </a:r>
            <a:r>
              <a:rPr lang="ko-KR" altLang="en-US" smtClean="0"/>
              <a:t>변경</a:t>
            </a:r>
            <a:r>
              <a:rPr lang="en-US" altLang="ko-KR" smtClean="0"/>
              <a:t>, </a:t>
            </a:r>
            <a:r>
              <a:rPr lang="ko-KR" altLang="en-US" smtClean="0"/>
              <a:t>확인을 해주는 라이브러리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인메모리</a:t>
            </a:r>
            <a:r>
              <a:rPr lang="ko-KR" altLang="en-US"/>
              <a:t>나</a:t>
            </a:r>
            <a:r>
              <a:rPr lang="ko-KR" altLang="en-US" smtClean="0"/>
              <a:t> </a:t>
            </a:r>
            <a:r>
              <a:rPr lang="en-US" altLang="ko-KR" smtClean="0"/>
              <a:t>DB </a:t>
            </a:r>
            <a:r>
              <a:rPr lang="ko-KR" altLang="en-US" smtClean="0"/>
              <a:t>저장소를 지원한다</a:t>
            </a:r>
            <a:r>
              <a:rPr lang="en-US" altLang="ko-KR" smtClean="0"/>
              <a:t>. ADO.NET</a:t>
            </a:r>
            <a:r>
              <a:rPr lang="ko-KR" altLang="en-US" smtClean="0"/>
              <a:t>을 지원하는 </a:t>
            </a:r>
            <a:r>
              <a:rPr lang="en-US" altLang="ko-KR" smtClean="0"/>
              <a:t>DB</a:t>
            </a:r>
            <a:r>
              <a:rPr lang="ko-KR" altLang="en-US" smtClean="0"/>
              <a:t>라면 사용가능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제공하는 클래스를 사용하기 위해서는 </a:t>
            </a:r>
            <a:r>
              <a:rPr lang="en-US" altLang="ko-KR" smtClean="0"/>
              <a:t>'UserRepository' </a:t>
            </a:r>
            <a:r>
              <a:rPr lang="ko-KR" altLang="en-US" smtClean="0"/>
              <a:t>클래스에 정의된 스키마를 사용해야 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'UserValidator' </a:t>
            </a:r>
            <a:r>
              <a:rPr lang="ko-KR" altLang="en-US" smtClean="0"/>
              <a:t>클래스를 통해서 계정 데이터 체크를 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저장소 타입은 </a:t>
            </a:r>
            <a:r>
              <a:rPr lang="en-US" altLang="ko-KR" smtClean="0"/>
              <a:t>'Repository' </a:t>
            </a:r>
            <a:r>
              <a:rPr lang="ko-KR" altLang="en-US" smtClean="0"/>
              <a:t>폴더에 정의 되어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0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596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Arguments </a:t>
            </a:r>
            <a:r>
              <a:rPr lang="en-US" altLang="ko-KR" sz="3200" b="1" smtClean="0"/>
              <a:t>       </a:t>
            </a:r>
            <a:r>
              <a:rPr lang="en-US" altLang="ko-KR" sz="1400" b="1" smtClean="0"/>
              <a:t>Example_Arguments.cs</a:t>
            </a:r>
            <a:endParaRPr lang="ko-KR" altLang="en-US" sz="1400" b="1"/>
          </a:p>
        </p:txBody>
      </p:sp>
      <p:sp>
        <p:nvSpPr>
          <p:cNvPr id="4" name="직사각형 3"/>
          <p:cNvSpPr/>
          <p:nvPr/>
        </p:nvSpPr>
        <p:spPr>
          <a:xfrm>
            <a:off x="431438" y="1412776"/>
            <a:ext cx="8173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CommandLine </a:t>
            </a:r>
            <a:r>
              <a:rPr lang="ko-KR" altLang="en-US" smtClean="0"/>
              <a:t>인자 파싱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파싱하여 입력된 인자 값이나 </a:t>
            </a:r>
            <a:r>
              <a:rPr lang="en-US" altLang="ko-KR" smtClean="0"/>
              <a:t>(</a:t>
            </a:r>
            <a:r>
              <a:rPr lang="ko-KR" altLang="en-US" smtClean="0"/>
              <a:t>만약 없다면</a:t>
            </a:r>
            <a:r>
              <a:rPr lang="en-US" altLang="ko-KR" smtClean="0"/>
              <a:t>)default </a:t>
            </a:r>
            <a:r>
              <a:rPr lang="ko-KR" altLang="en-US" smtClean="0"/>
              <a:t>값을 사용할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34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23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Automation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Example_Automation.cs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xml</a:t>
            </a:r>
            <a:r>
              <a:rPr lang="ko-KR" altLang="en-US" smtClean="0"/>
              <a:t>에 닷넷으로 만든 </a:t>
            </a:r>
            <a:r>
              <a:rPr lang="en-US" altLang="ko-KR" smtClean="0"/>
              <a:t>Command </a:t>
            </a:r>
            <a:r>
              <a:rPr lang="ko-KR" altLang="en-US" smtClean="0"/>
              <a:t>클래스를  상속한 클래스를 등록하면 실행 시킬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xml</a:t>
            </a:r>
            <a:r>
              <a:rPr lang="ko-KR" altLang="en-US" smtClean="0"/>
              <a:t>에는 변수 정의도 가능하다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배치 명령어를 실행할 때 유용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smtClean="0"/>
              <a:t>AutoTest </a:t>
            </a:r>
            <a:r>
              <a:rPr lang="ko-KR" altLang="en-US" smtClean="0"/>
              <a:t>프로그램을 만들 때 사용하면 좋을 듯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892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6588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Benchmark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Example_BenchMark.cs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성능 측정을 할 때 사용한다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벤치마킹을 실행할 때 이름과 메시지를 지정할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벤치마킹 데이터를 저장하여 리포팅 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벤치마킹 결과를 콘솔 및 지정한 로거에 출력한다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34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23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BootStrapper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Example_BootStrapper.cs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등록한 작업을 프로그램 실행 및 종료 시에 실행한다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등록한 작업 중 선택적으로 실행할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7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164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CodeGenerator </a:t>
            </a:r>
            <a:r>
              <a:rPr lang="en-US" altLang="ko-KR" sz="3200" b="1" smtClean="0"/>
              <a:t>   </a:t>
            </a:r>
            <a:r>
              <a:rPr lang="en-US" altLang="ko-KR" sz="1400" b="1" smtClean="0"/>
              <a:t>Example_CodeGenerator.cs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동적으로 프로퍼티를 가지는 클래스를 만들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CommonLinrary.</a:t>
            </a:r>
            <a:r>
              <a:rPr lang="ko-KR" altLang="en-US"/>
              <a:t> </a:t>
            </a:r>
            <a:r>
              <a:rPr lang="en-US" altLang="ko-KR" smtClean="0"/>
              <a:t>NET</a:t>
            </a:r>
            <a:r>
              <a:rPr lang="ko-KR" altLang="en-US" smtClean="0"/>
              <a:t>에서 </a:t>
            </a:r>
            <a:r>
              <a:rPr lang="en-US" altLang="ko-KR" smtClean="0"/>
              <a:t>Entity </a:t>
            </a:r>
            <a:r>
              <a:rPr lang="ko-KR" altLang="en-US" smtClean="0"/>
              <a:t>생성에 사용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템플릿을 만들어 놓으면 클래스에서 함수도 생성 가능</a:t>
            </a:r>
            <a:r>
              <a:rPr lang="en-US" altLang="ko-KR" smtClean="0"/>
              <a:t>!!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41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601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Config </a:t>
            </a:r>
            <a:r>
              <a:rPr lang="en-US" altLang="ko-KR" sz="3200" b="1" smtClean="0"/>
              <a:t>         </a:t>
            </a:r>
            <a:r>
              <a:rPr lang="en-US" altLang="ko-KR" sz="1400" b="1" smtClean="0"/>
              <a:t>Example_Config.cs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설정 정보를 읽는다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ini </a:t>
            </a:r>
            <a:r>
              <a:rPr lang="ko-KR" altLang="en-US" smtClean="0"/>
              <a:t>파일 형식과 </a:t>
            </a:r>
            <a:r>
              <a:rPr lang="en-US" altLang="ko-KR" smtClean="0"/>
              <a:t>DB</a:t>
            </a:r>
            <a:r>
              <a:rPr lang="ko-KR" altLang="en-US" smtClean="0"/>
              <a:t>에서 읽기를 지원한다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복수의 설정 파일을 읽을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7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4475" y="1943484"/>
            <a:ext cx="7412400" cy="765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48511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020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Cryptography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Example_Cryptography.cs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암호화</a:t>
            </a:r>
            <a:r>
              <a:rPr lang="en-US" altLang="ko-KR" smtClean="0"/>
              <a:t>/</a:t>
            </a:r>
            <a:r>
              <a:rPr lang="ko-KR" altLang="en-US" smtClean="0"/>
              <a:t>복호화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MD5 </a:t>
            </a:r>
            <a:r>
              <a:rPr lang="ko-KR" altLang="en-US" smtClean="0"/>
              <a:t>해쉬와 </a:t>
            </a:r>
            <a:r>
              <a:rPr lang="en-US" altLang="ko-KR" smtClean="0"/>
              <a:t>DES, 3DES </a:t>
            </a:r>
            <a:r>
              <a:rPr lang="ko-KR" altLang="en-US" smtClean="0"/>
              <a:t>지원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72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23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CSV, </a:t>
            </a:r>
            <a:r>
              <a:rPr lang="en-US" altLang="ko-KR" sz="3200" b="1"/>
              <a:t>Database </a:t>
            </a:r>
            <a:r>
              <a:rPr lang="en-US" altLang="ko-KR" sz="3200" b="1" smtClean="0"/>
              <a:t>   </a:t>
            </a:r>
            <a:r>
              <a:rPr lang="en-US" altLang="ko-KR" sz="1400" b="1" smtClean="0"/>
              <a:t>Example_Csv.cs </a:t>
            </a:r>
            <a:r>
              <a:rPr lang="en-US" altLang="ko-KR" sz="1400" b="1"/>
              <a:t>Example_Database.cs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csv </a:t>
            </a:r>
            <a:r>
              <a:rPr lang="ko-KR" altLang="en-US" smtClean="0"/>
              <a:t>형식 파일을 읽고</a:t>
            </a:r>
            <a:r>
              <a:rPr lang="en-US" altLang="ko-KR" smtClean="0"/>
              <a:t>, </a:t>
            </a:r>
            <a:r>
              <a:rPr lang="ko-KR" altLang="en-US" smtClean="0"/>
              <a:t>쓰기 가능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ADO.NET</a:t>
            </a:r>
            <a:r>
              <a:rPr lang="ko-KR" altLang="en-US" smtClean="0"/>
              <a:t>을 좀 더 쓰기 편하게 데이터베이스 기능 랩핑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쿼리 데이터 클래스 직력화 기능 제공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7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452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Diagnostics </a:t>
            </a:r>
            <a:r>
              <a:rPr lang="en-US" altLang="ko-KR" sz="3200" b="1" smtClean="0"/>
              <a:t>            </a:t>
            </a:r>
            <a:r>
              <a:rPr lang="en-US" altLang="ko-KR" sz="1400" b="1" smtClean="0"/>
              <a:t>Example_Diagnostics.cs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Windows</a:t>
            </a:r>
            <a:r>
              <a:rPr lang="ko-KR" altLang="en-US" smtClean="0"/>
              <a:t>의 작업관리자에서 보여주는 컴퓨터 상태를 파일로 저장해 준다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56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Errors </a:t>
            </a:r>
            <a:r>
              <a:rPr lang="en-US" altLang="ko-KR" sz="3200" b="1" smtClean="0"/>
              <a:t>      </a:t>
            </a:r>
            <a:r>
              <a:rPr lang="en-US" altLang="ko-KR" sz="1400" b="1" smtClean="0"/>
              <a:t>Example_Errors.cs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에러를 체계적으로 관리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복수의 에러를 추가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에러를 키와 값으로 관리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1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6588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Extensions </a:t>
            </a:r>
            <a:r>
              <a:rPr lang="en-US" altLang="ko-KR" sz="3200" b="1" smtClean="0"/>
              <a:t>    </a:t>
            </a:r>
            <a:r>
              <a:rPr lang="en-US" altLang="ko-KR" sz="1400" b="1" smtClean="0"/>
              <a:t>Example_Extensions.cs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동적으로 지정된 위치에 있는 </a:t>
            </a:r>
            <a:r>
              <a:rPr lang="en-US" altLang="ko-KR" smtClean="0"/>
              <a:t>lib</a:t>
            </a:r>
            <a:r>
              <a:rPr lang="ko-KR" altLang="en-US" smtClean="0"/>
              <a:t>을 로딩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클래스를 인스턴스화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17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09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ImportExport </a:t>
            </a:r>
            <a:r>
              <a:rPr lang="en-US" altLang="ko-KR" sz="3200" b="1" smtClean="0"/>
              <a:t>    </a:t>
            </a:r>
            <a:r>
              <a:rPr lang="en-US" altLang="ko-KR" sz="1400" b="1" smtClean="0"/>
              <a:t>Example_ImportExport.cs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문서 데이터를 읽어서 객체로</a:t>
            </a:r>
            <a:r>
              <a:rPr lang="en-US" altLang="ko-KR" smtClean="0"/>
              <a:t>, </a:t>
            </a:r>
            <a:r>
              <a:rPr lang="ko-KR" altLang="en-US" smtClean="0"/>
              <a:t>객체를 문서 데이터로 변경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문서 포맷 형식은 </a:t>
            </a:r>
            <a:r>
              <a:rPr lang="en-US" altLang="ko-KR" smtClean="0"/>
              <a:t>xml, csv, ini </a:t>
            </a:r>
            <a:r>
              <a:rPr lang="ko-KR" altLang="en-US" smtClean="0"/>
              <a:t>지원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파일로 출력 또는 </a:t>
            </a:r>
            <a:r>
              <a:rPr lang="en-US" altLang="ko-KR" smtClean="0"/>
              <a:t>string</a:t>
            </a:r>
            <a:r>
              <a:rPr lang="ko-KR" altLang="en-US" smtClean="0"/>
              <a:t>으로 출력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86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73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QueueProcessor </a:t>
            </a:r>
            <a:r>
              <a:rPr lang="en-US" altLang="ko-KR" sz="3200" b="1" smtClean="0"/>
              <a:t>    </a:t>
            </a:r>
            <a:r>
              <a:rPr lang="en-US" altLang="ko-KR" sz="1400" b="1" smtClean="0"/>
              <a:t>Example_QueueProcessor.cs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확장성 있는 </a:t>
            </a:r>
            <a:r>
              <a:rPr lang="en-US" altLang="ko-KR" smtClean="0"/>
              <a:t>queue </a:t>
            </a:r>
            <a:r>
              <a:rPr lang="ko-KR" altLang="en-US" smtClean="0"/>
              <a:t>컨테이너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큐를 넣은 후 </a:t>
            </a:r>
            <a:r>
              <a:rPr lang="en-US" altLang="ko-KR" smtClean="0"/>
              <a:t>process </a:t>
            </a:r>
            <a:r>
              <a:rPr lang="ko-KR" altLang="en-US" smtClean="0"/>
              <a:t>호출로 저장된 큐를 처리한다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ko-KR" altLang="en-US" smtClean="0"/>
              <a:t>기본으로 한번에 </a:t>
            </a:r>
            <a:r>
              <a:rPr lang="en-US" altLang="ko-KR" smtClean="0"/>
              <a:t>5</a:t>
            </a:r>
            <a:r>
              <a:rPr lang="ko-KR" altLang="en-US" smtClean="0"/>
              <a:t>번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큐 처리 함수를 이름을 붙여서 등록</a:t>
            </a:r>
            <a:r>
              <a:rPr lang="en-US" altLang="ko-KR" smtClean="0"/>
              <a:t>, </a:t>
            </a:r>
            <a:r>
              <a:rPr lang="ko-KR" altLang="en-US" smtClean="0"/>
              <a:t>등록된 함수를 사용할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큐를 추가할 때 처리할 커스텀 타입용 프로세스 함수 추가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큐 추가 때 호출된 함수를 이름 있는 함수 등록 가능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11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572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Scheduler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Example_Scheduler.cs</a:t>
            </a:r>
            <a:endParaRPr lang="ko-KR" altLang="en-US" sz="32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태스크 스케줄러</a:t>
            </a:r>
            <a:r>
              <a:rPr lang="en-US" altLang="ko-KR" smtClean="0"/>
              <a:t>.</a:t>
            </a:r>
            <a:r>
              <a:rPr lang="en-US" altLang="ko-KR"/>
              <a:t/>
            </a:r>
            <a:br>
              <a:rPr lang="en-US" altLang="ko-KR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주기적으로</a:t>
            </a:r>
            <a:r>
              <a:rPr lang="en-US" altLang="ko-KR" smtClean="0"/>
              <a:t>, </a:t>
            </a:r>
            <a:r>
              <a:rPr lang="ko-KR" altLang="en-US" smtClean="0"/>
              <a:t>최대 실행 횟수</a:t>
            </a:r>
            <a:r>
              <a:rPr lang="en-US" altLang="ko-KR" smtClean="0"/>
              <a:t>, </a:t>
            </a:r>
            <a:r>
              <a:rPr lang="ko-KR" altLang="en-US" smtClean="0"/>
              <a:t>최대 실행 시간을 지정할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QueueProcessor</a:t>
            </a:r>
            <a:r>
              <a:rPr lang="ko-KR" altLang="en-US" smtClean="0"/>
              <a:t>와 연동 가능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스레드 세이프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내부 구현은 </a:t>
            </a:r>
            <a:r>
              <a:rPr lang="en-US" altLang="ko-KR" smtClean="0"/>
              <a:t>.NET</a:t>
            </a:r>
            <a:r>
              <a:rPr lang="ko-KR" altLang="en-US"/>
              <a:t> </a:t>
            </a:r>
            <a:r>
              <a:rPr lang="ko-KR" altLang="en-US" smtClean="0"/>
              <a:t>라이브러리의 </a:t>
            </a:r>
            <a:r>
              <a:rPr lang="en-US" altLang="ko-KR" smtClean="0"/>
              <a:t>Timer </a:t>
            </a:r>
            <a:r>
              <a:rPr lang="ko-KR" altLang="en-US" smtClean="0"/>
              <a:t>클래스를 사용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en-US" altLang="ko-KR" smtClean="0"/>
              <a:t>Timer </a:t>
            </a:r>
            <a:r>
              <a:rPr lang="ko-KR" altLang="en-US" smtClean="0"/>
              <a:t>클래스는 워커 스레드에서 동작한다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3736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438" y="364014"/>
            <a:ext cx="586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Scripting </a:t>
            </a:r>
            <a:r>
              <a:rPr lang="en-US" altLang="ko-KR" sz="3200" b="1" smtClean="0"/>
              <a:t>     </a:t>
            </a:r>
            <a:r>
              <a:rPr lang="en-US" altLang="ko-KR" sz="1400" b="1" smtClean="0"/>
              <a:t>Example_Scripting.cs</a:t>
            </a:r>
            <a:endParaRPr lang="ko-KR" altLang="en-US" sz="1400" b="1"/>
          </a:p>
        </p:txBody>
      </p:sp>
      <p:sp>
        <p:nvSpPr>
          <p:cNvPr id="3" name="직사각형 2"/>
          <p:cNvSpPr/>
          <p:nvPr/>
        </p:nvSpPr>
        <p:spPr>
          <a:xfrm>
            <a:off x="431438" y="1412776"/>
            <a:ext cx="8173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자바스크립트와 비슷한 스크립트 언어를 호스팅 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412776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smtClean="0"/>
              <a:t>NLog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5902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 sz="3000" b="1"/>
              <a:t>Unique ID를 생성하는 방법</a:t>
            </a:r>
          </a:p>
        </p:txBody>
      </p:sp>
      <p:sp>
        <p:nvSpPr>
          <p:cNvPr id="30" name="Shape 30"/>
          <p:cNvSpPr txBox="1"/>
          <p:nvPr/>
        </p:nvSpPr>
        <p:spPr>
          <a:xfrm>
            <a:off x="514875" y="1112100"/>
            <a:ext cx="8021699" cy="5282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수치 Count </a:t>
            </a:r>
            <a:r>
              <a:rPr lang="ko" sz="2000" dirty="0" smtClean="0"/>
              <a:t>Up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RDBMS의 number increment 기능 사용</a:t>
            </a:r>
            <a:br>
              <a:rPr lang="ko" sz="2000" dirty="0"/>
            </a:br>
            <a:r>
              <a:rPr lang="ko" sz="2000" dirty="0"/>
              <a:t>오라클의 sequence</a:t>
            </a:r>
            <a:br>
              <a:rPr lang="ko" sz="2000" dirty="0"/>
            </a:br>
            <a:r>
              <a:rPr lang="ko" sz="2000" dirty="0"/>
              <a:t>MySQL의 auto </a:t>
            </a:r>
            <a:r>
              <a:rPr lang="ko" sz="2000" dirty="0" smtClean="0"/>
              <a:t>increment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구현이 간단하다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ID 생성 처리가 1대의 RDBMS에 집중되어 분산하기 어렵도. 스케일 아웃 할 수  없다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장점: 순서 보증, 유일성 보증을 어떤 수단을 통해서 만족해야 한다.</a:t>
            </a:r>
            <a:br>
              <a:rPr lang="ko" sz="2000" dirty="0"/>
            </a:br>
            <a:r>
              <a:rPr lang="ko" sz="2000" dirty="0"/>
              <a:t>간단하게 ‘ID를 발행하는 사람은 한 사람’ 라는 형태로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단점: 구조 상 처리 성능을 확장하기 어렵다.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50302"/>
            <a:ext cx="7943428" cy="568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6381328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hlinkClick r:id="rId3"/>
              </a:rPr>
              <a:t>http://nlog.codeplex.com</a:t>
            </a:r>
            <a:r>
              <a:rPr lang="en-US" altLang="ko-KR" smtClean="0"/>
              <a:t>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0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특</a:t>
            </a:r>
            <a:r>
              <a:rPr lang="ko-KR" altLang="en-US" sz="3200" b="1"/>
              <a:t>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1641" y="1196752"/>
            <a:ext cx="80007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오픈소스 닷넷 플랫폼 로그 라이브러리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.NET Compact, mono</a:t>
            </a:r>
            <a:r>
              <a:rPr lang="ko-KR" altLang="en-US" smtClean="0"/>
              <a:t>도 지원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사용이 쉽고</a:t>
            </a:r>
            <a:r>
              <a:rPr lang="en-US" altLang="ko-KR" smtClean="0"/>
              <a:t>, </a:t>
            </a:r>
            <a:r>
              <a:rPr lang="ko-KR" altLang="en-US" smtClean="0"/>
              <a:t>설정은 설정 파일과 소스 코드를 통한 </a:t>
            </a:r>
            <a:r>
              <a:rPr lang="en-US" altLang="ko-KR" smtClean="0"/>
              <a:t>2</a:t>
            </a:r>
            <a:r>
              <a:rPr lang="ko-KR" altLang="en-US" smtClean="0"/>
              <a:t>가지 방법 제공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옵션 지정으로 버퍼링</a:t>
            </a:r>
            <a:r>
              <a:rPr lang="en-US" altLang="ko-KR" smtClean="0"/>
              <a:t>, </a:t>
            </a:r>
            <a:r>
              <a:rPr lang="ko-KR" altLang="en-US" smtClean="0"/>
              <a:t>비동기</a:t>
            </a:r>
            <a:r>
              <a:rPr lang="en-US" altLang="ko-KR" smtClean="0"/>
              <a:t>, </a:t>
            </a:r>
            <a:r>
              <a:rPr lang="ko-KR" altLang="en-US" smtClean="0"/>
              <a:t>로드 밸런싱</a:t>
            </a:r>
            <a:r>
              <a:rPr lang="en-US" altLang="ko-KR" smtClean="0"/>
              <a:t>, </a:t>
            </a:r>
            <a:r>
              <a:rPr lang="ko-KR" altLang="en-US" smtClean="0"/>
              <a:t>장애대처 등을 할 수 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출력 옵션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Files - single file or multiple, with automatic file naming and archival</a:t>
            </a:r>
            <a:br>
              <a:rPr lang="en-US" altLang="ko-KR" smtClean="0"/>
            </a:br>
            <a:r>
              <a:rPr lang="en-US" altLang="ko-KR" smtClean="0"/>
              <a:t>Event Log - local or remote</a:t>
            </a:r>
            <a:br>
              <a:rPr lang="en-US" altLang="ko-KR" smtClean="0"/>
            </a:br>
            <a:r>
              <a:rPr lang="en-US" altLang="ko-KR" smtClean="0"/>
              <a:t>Database - store your logs in databases supported by .NET</a:t>
            </a:r>
            <a:br>
              <a:rPr lang="en-US" altLang="ko-KR" smtClean="0"/>
            </a:br>
            <a:r>
              <a:rPr lang="en-US" altLang="ko-KR" smtClean="0"/>
              <a:t>Network - using TCP, UDP, SOAP, MSMQ protocols</a:t>
            </a:r>
            <a:br>
              <a:rPr lang="en-US" altLang="ko-KR" smtClean="0"/>
            </a:br>
            <a:r>
              <a:rPr lang="en-US" altLang="ko-KR" smtClean="0"/>
              <a:t>Command-line console - including color coding of messages</a:t>
            </a:r>
            <a:br>
              <a:rPr lang="en-US" altLang="ko-KR" smtClean="0"/>
            </a:br>
            <a:r>
              <a:rPr lang="en-US" altLang="ko-KR" smtClean="0"/>
              <a:t>E-mail - you can receive emails whenever application errors occur</a:t>
            </a:r>
            <a:br>
              <a:rPr lang="en-US" altLang="ko-KR" smtClean="0"/>
            </a:br>
            <a:r>
              <a:rPr lang="en-US" altLang="ko-KR" smtClean="0"/>
              <a:t>ASP.NET trace</a:t>
            </a:r>
            <a:br>
              <a:rPr lang="en-US" altLang="ko-KR" smtClean="0"/>
            </a:br>
            <a:r>
              <a:rPr lang="ko-KR" altLang="en-US" smtClean="0"/>
              <a:t>등등</a:t>
            </a:r>
            <a:r>
              <a:rPr lang="en-US" altLang="ko-KR" smtClean="0"/>
              <a:t>…</a:t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NuGet </a:t>
            </a:r>
            <a:r>
              <a:rPr lang="ko-KR" altLang="en-US" smtClean="0"/>
              <a:t>지원</a:t>
            </a:r>
            <a:r>
              <a:rPr lang="en-US" altLang="ko-KR" smtClean="0"/>
              <a:t>. </a:t>
            </a:r>
            <a:r>
              <a:rPr lang="en-US" altLang="ko-KR" smtClean="0">
                <a:hlinkClick r:id="rId2"/>
              </a:rPr>
              <a:t>http://www.nuget.org/packages/NLog</a:t>
            </a:r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50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99333"/>
            <a:ext cx="5373678" cy="285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4203" y="1412776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성능 비교</a:t>
            </a:r>
            <a:r>
              <a:rPr lang="en-US" altLang="ko-KR" sz="2400" b="1" smtClean="0"/>
              <a:t>. 10000</a:t>
            </a:r>
            <a:r>
              <a:rPr lang="ko-KR" altLang="en-US" sz="2400" b="1" smtClean="0"/>
              <a:t>회 디버그 로그 출력</a:t>
            </a:r>
            <a:r>
              <a:rPr lang="en-US" altLang="ko-KR" sz="2400" b="1" smtClean="0"/>
              <a:t>(</a:t>
            </a:r>
            <a:r>
              <a:rPr lang="ko-KR" altLang="en-US" sz="2400" b="1" smtClean="0"/>
              <a:t>초</a:t>
            </a:r>
            <a:r>
              <a:rPr lang="en-US" altLang="ko-KR" sz="2400" b="1" smtClean="0"/>
              <a:t>)</a:t>
            </a:r>
            <a:endParaRPr lang="ko-KR" altLang="en-US" sz="2400" b="1"/>
          </a:p>
        </p:txBody>
      </p:sp>
      <p:sp>
        <p:nvSpPr>
          <p:cNvPr id="2" name="직사각형 1"/>
          <p:cNvSpPr/>
          <p:nvPr/>
        </p:nvSpPr>
        <p:spPr>
          <a:xfrm>
            <a:off x="1835696" y="5141223"/>
            <a:ext cx="5472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mtClean="0">
                <a:hlinkClick r:id="rId3"/>
              </a:rPr>
              <a:t>http://vs.smartnet.expressweb.jp/asp-net-mvc-logging%E3%81%AF%E3%80%81nlog%E3%81%8C%E3%83%99%E3%82%B9%E3%83%88/</a:t>
            </a:r>
            <a:endParaRPr lang="ko-KR" altLang="en-US" sz="1000"/>
          </a:p>
        </p:txBody>
      </p:sp>
      <p:sp>
        <p:nvSpPr>
          <p:cNvPr id="3" name="TextBox 2"/>
          <p:cNvSpPr txBox="1"/>
          <p:nvPr/>
        </p:nvSpPr>
        <p:spPr>
          <a:xfrm>
            <a:off x="1115616" y="5746847"/>
            <a:ext cx="763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* </a:t>
            </a:r>
            <a:r>
              <a:rPr lang="ko-KR" altLang="en-US" sz="1200" smtClean="0"/>
              <a:t>로깅 성능 보다는 </a:t>
            </a:r>
            <a:r>
              <a:rPr lang="en-US" altLang="ko-KR" sz="1200" smtClean="0"/>
              <a:t>(</a:t>
            </a:r>
            <a:r>
              <a:rPr lang="ko-KR" altLang="en-US" sz="1200" smtClean="0"/>
              <a:t>로테이션에 의한</a:t>
            </a:r>
            <a:r>
              <a:rPr lang="en-US" altLang="ko-KR" sz="1200" smtClean="0"/>
              <a:t>)</a:t>
            </a:r>
            <a:r>
              <a:rPr lang="ko-KR" altLang="en-US" sz="1200" smtClean="0"/>
              <a:t>로그 파일 생성 방법에 따른 차이에 의해 발생한 것이 수도 있음</a:t>
            </a:r>
            <a:r>
              <a:rPr lang="en-US" altLang="ko-KR" sz="1200" smtClean="0"/>
              <a:t>.</a:t>
            </a:r>
            <a:r>
              <a:rPr lang="ko-KR" altLang="en-US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43232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95111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로그 뷰어 지원</a:t>
            </a:r>
            <a:endParaRPr lang="ko-KR" altLang="en-US" sz="2400" b="1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4896544" cy="38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8943" y="5670178"/>
            <a:ext cx="2984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hlinkClick r:id="rId3"/>
              </a:rPr>
              <a:t>https://github.com/nlog/nlog/wiki/Tools</a:t>
            </a:r>
            <a:endParaRPr lang="ko-KR" altLang="en-US" sz="12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924943"/>
            <a:ext cx="3792290" cy="22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71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662113"/>
            <a:ext cx="77533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824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설</a:t>
            </a:r>
            <a:r>
              <a:rPr lang="ko-KR" altLang="en-US" sz="3200" b="1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1641" y="1196752"/>
            <a:ext cx="800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NuGet </a:t>
            </a:r>
            <a:r>
              <a:rPr lang="ko-KR" altLang="en-US" smtClean="0"/>
              <a:t>으로 설치하면 </a:t>
            </a:r>
            <a:r>
              <a:rPr lang="en-US" altLang="ko-KR" smtClean="0"/>
              <a:t>NLog.config </a:t>
            </a:r>
            <a:r>
              <a:rPr lang="ko-KR" altLang="en-US" smtClean="0"/>
              <a:t>라는 설정 파일이 생긴다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물론 소스 코드에 직접 설정도 가능하다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5036220" cy="46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835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05273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Target</a:t>
            </a:r>
            <a:r>
              <a:rPr lang="ko-KR" altLang="en-US" smtClean="0"/>
              <a:t>을 복수 이용할 수 있으므로 메일용 타겟과 룰을 아래처럼 추가하면 치명적인 에러가 발생할 때 메일을 보내준다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6832"/>
            <a:ext cx="3886170" cy="32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9872" y="2132856"/>
            <a:ext cx="13681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"</a:t>
            </a:r>
            <a:r>
              <a:rPr lang="ko-KR" altLang="en-US" sz="1400" smtClean="0"/>
              <a:t>에러 발생</a:t>
            </a:r>
            <a:r>
              <a:rPr lang="en-US" altLang="ko-KR" sz="1400" smtClean="0"/>
              <a:t>"</a:t>
            </a:r>
            <a:endParaRPr lang="ko-KR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3419872" y="2924944"/>
            <a:ext cx="1800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"</a:t>
            </a:r>
            <a:r>
              <a:rPr lang="ko-KR" altLang="en-US" sz="1400" smtClean="0"/>
              <a:t>에러가 발생했다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50" y="5733256"/>
            <a:ext cx="4029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323272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Target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48264" y="567036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Rule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88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20688"/>
            <a:ext cx="65341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517232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독자적인 설정 파일이 아닌 기존의 설정 파일</a:t>
            </a:r>
            <a:r>
              <a:rPr lang="en-US" altLang="ko-KR" smtClean="0"/>
              <a:t>(app.config, web.config)</a:t>
            </a:r>
            <a:r>
              <a:rPr lang="ko-KR" altLang="en-US" smtClean="0"/>
              <a:t>을 사용할 수도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80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9632" y="1268760"/>
            <a:ext cx="2542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mtClean="0"/>
              <a:t>Multiple targets</a:t>
            </a:r>
            <a:endParaRPr lang="ko-KR" altLang="en-US" sz="2400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59868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39752" y="524546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mtClean="0">
                <a:hlinkClick r:id="rId3"/>
              </a:rPr>
              <a:t>https://github.com/nlog/nlog/wiki/Tutorial#multiple-targets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925635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68760"/>
            <a:ext cx="3601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mtClean="0"/>
              <a:t>Logger-specific routing</a:t>
            </a:r>
            <a:endParaRPr lang="ko-KR" altLang="en-US" sz="2400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28838"/>
            <a:ext cx="67818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08548" y="473835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mtClean="0">
                <a:hlinkClick r:id="rId3"/>
              </a:rPr>
              <a:t>https://github.com/nlog/nlog/wiki/Tutorial#logger-specific-routing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410381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/>
              <a:t>Unique ID를 생성하는 방법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339800" y="1112100"/>
            <a:ext cx="8408663" cy="3613044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RFC 4122 “A Universally Unique IDentiﬁer(UUID)”</a:t>
            </a:r>
            <a:br>
              <a:rPr lang="ko" sz="2000" dirty="0"/>
            </a:br>
            <a:r>
              <a:rPr lang="ko" sz="2000" dirty="0"/>
              <a:t>http://</a:t>
            </a:r>
            <a:r>
              <a:rPr lang="ko" sz="2000" dirty="0" smtClean="0"/>
              <a:t>www.ietf.org/rfc/rfc4122.txt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“UUID는 분산 시스템 상에서 어떤 곳에서 통제하지 않아도 유일 성을 가진 식별자를 만드는 것을 목표로 한다....” (wikipedia</a:t>
            </a:r>
            <a:r>
              <a:rPr lang="ko" sz="2000" dirty="0" smtClean="0"/>
              <a:t>)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128bit 데이터로 ID를 표현한다</a:t>
            </a:r>
            <a:br>
              <a:rPr lang="ko" sz="2000" dirty="0"/>
            </a:br>
            <a:r>
              <a:rPr lang="ko" sz="2000" dirty="0"/>
              <a:t>예：</a:t>
            </a:r>
            <a:r>
              <a:rPr lang="ko" sz="2000" dirty="0" smtClean="0"/>
              <a:t>550e8400-e29b-41d4-a716-446655440000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장점: 복수의 머신에서 병렬로 동작해도 유일한 ID를 생성할 수 있다.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단점: 그러나 128bit는 ID 사이즈로 너무 큰 값이다...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코드를 통한 설정</a:t>
            </a:r>
            <a:endParaRPr lang="ko-KR" altLang="en-US" sz="3200" b="1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39052"/>
            <a:ext cx="4032448" cy="566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27784" y="6525344"/>
            <a:ext cx="4104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mtClean="0">
                <a:hlinkClick r:id="rId3"/>
              </a:rPr>
              <a:t>https://github.com/nlog/NLog/wiki/Configuration-API#examples</a:t>
            </a:r>
            <a:r>
              <a:rPr lang="en-US" altLang="ko-KR" sz="1000" smtClean="0"/>
              <a:t>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251699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로그 포맷</a:t>
            </a:r>
            <a:endParaRPr lang="ko-KR" altLang="en-US" sz="3200" b="1"/>
          </a:p>
        </p:txBody>
      </p:sp>
      <p:sp>
        <p:nvSpPr>
          <p:cNvPr id="3" name="TextBox 2"/>
          <p:cNvSpPr txBox="1"/>
          <p:nvPr/>
        </p:nvSpPr>
        <p:spPr>
          <a:xfrm>
            <a:off x="611560" y="1052736"/>
            <a:ext cx="81369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Layouts </a:t>
            </a:r>
            <a:r>
              <a:rPr lang="ko-KR" altLang="en-US" smtClean="0"/>
              <a:t>로 로그 포맷을 지정한다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en-US" altLang="ko-KR" sz="1400" smtClean="0"/>
              <a:t>&lt;target name="logfile" xsi:type="File" fileName="file.txt" layout="${date:format=yyyyMMddHHmmss} ${message}" /&gt;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Layout Randerers</a:t>
            </a:r>
            <a:br>
              <a:rPr lang="en-US" altLang="ko-KR" smtClean="0"/>
            </a:br>
            <a:r>
              <a:rPr lang="en-US" altLang="ko-KR" smtClean="0">
                <a:hlinkClick r:id="rId2"/>
              </a:rPr>
              <a:t>https://github.com/nlog/nlog/wiki/Layout-renderers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44" y="2780928"/>
            <a:ext cx="59245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908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0" y="330139"/>
            <a:ext cx="6200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Targets</a:t>
            </a:r>
            <a:r>
              <a:rPr lang="ko-KR" altLang="en-US" sz="3200" b="1" smtClean="0"/>
              <a:t>과 </a:t>
            </a:r>
            <a:r>
              <a:rPr lang="en-US" altLang="ko-KR" sz="3200" b="1" smtClean="0"/>
              <a:t>WrapperTargets</a:t>
            </a:r>
            <a:endParaRPr lang="ko-KR" altLang="en-US" sz="3200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553496" cy="56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00" y="1076126"/>
            <a:ext cx="4254674" cy="48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61000" y="6426828"/>
            <a:ext cx="3119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hlinkClick r:id="rId4"/>
              </a:rPr>
              <a:t>https://github.com/nlog/nlog/wiki/Targets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03224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0" y="330139"/>
            <a:ext cx="69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Targets</a:t>
            </a:r>
            <a:r>
              <a:rPr lang="ko-KR" altLang="en-US" sz="3200" b="1" smtClean="0"/>
              <a:t>과 </a:t>
            </a:r>
            <a:r>
              <a:rPr lang="en-US" altLang="ko-KR" sz="3200" b="1" smtClean="0"/>
              <a:t>WrapperTargets </a:t>
            </a:r>
            <a:r>
              <a:rPr lang="ko-KR" altLang="en-US" sz="3200" b="1" smtClean="0"/>
              <a:t>사용 예</a:t>
            </a:r>
            <a:endParaRPr lang="ko-KR" altLang="en-US" sz="3200" b="1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9105"/>
            <a:ext cx="7108616" cy="381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520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간단 예제 코드</a:t>
            </a:r>
            <a:endParaRPr lang="ko-KR" altLang="en-US" sz="3200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6287004" cy="385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319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로그를 </a:t>
            </a:r>
            <a:r>
              <a:rPr lang="en-US" altLang="ko-KR" sz="3200" b="1" smtClean="0"/>
              <a:t>GMail</a:t>
            </a:r>
            <a:r>
              <a:rPr lang="ko-KR" altLang="en-US" sz="3200" b="1" smtClean="0"/>
              <a:t>로 보내기</a:t>
            </a:r>
            <a:endParaRPr lang="ko-KR" altLang="en-US" sz="3200" b="1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314450"/>
            <a:ext cx="51911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86000" y="5543550"/>
            <a:ext cx="41582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smtClean="0">
                <a:hlinkClick r:id="rId3"/>
              </a:rPr>
              <a:t>https://github.com/nlog/nlog/wiki/Examples#using-nlog-with-gmail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072007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41" y="330139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참고</a:t>
            </a:r>
            <a:endParaRPr lang="ko-KR" altLang="en-US" sz="3200" b="1"/>
          </a:p>
        </p:txBody>
      </p:sp>
      <p:sp>
        <p:nvSpPr>
          <p:cNvPr id="3" name="TextBox 2"/>
          <p:cNvSpPr txBox="1"/>
          <p:nvPr/>
        </p:nvSpPr>
        <p:spPr>
          <a:xfrm>
            <a:off x="531641" y="1196752"/>
            <a:ext cx="800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NLog </a:t>
            </a:r>
            <a:r>
              <a:rPr lang="ko-KR" altLang="en-US" smtClean="0"/>
              <a:t>관련 글 모음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https://github.com/nlog/nlog/wiki/Web-resources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290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altLang="ko" sz="3000" b="1" dirty="0" smtClean="0"/>
              <a:t>XXX</a:t>
            </a:r>
            <a:endParaRPr lang="ko" sz="3000" b="1" dirty="0"/>
          </a:p>
        </p:txBody>
      </p:sp>
    </p:spTree>
    <p:extLst>
      <p:ext uri="{BB962C8B-B14F-4D97-AF65-F5344CB8AC3E}">
        <p14:creationId xmlns:p14="http://schemas.microsoft.com/office/powerpoint/2010/main" val="10842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" sz="3000" b="1" dirty="0"/>
              <a:t>SmartFormat.NET</a:t>
            </a:r>
            <a:endParaRPr lang="ko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257094" y="105273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https://github.com/scottrippey/SmartFormat.NET</a:t>
            </a:r>
          </a:p>
          <a:p>
            <a:r>
              <a:rPr lang="ko-KR" altLang="en-US" dirty="0"/>
              <a:t>https://github.com/scottrippey/SmartFormat.NET/wiki</a:t>
            </a:r>
          </a:p>
        </p:txBody>
      </p:sp>
    </p:spTree>
    <p:extLst>
      <p:ext uri="{BB962C8B-B14F-4D97-AF65-F5344CB8AC3E}">
        <p14:creationId xmlns:p14="http://schemas.microsoft.com/office/powerpoint/2010/main" val="13111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8280920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sz="3200" dirty="0"/>
              <a:t>A free "Export to Excel" C# class, using OpenXML </a:t>
            </a:r>
            <a:endParaRPr lang="ko-KR" altLang="en-US" sz="3200" dirty="0"/>
          </a:p>
        </p:txBody>
      </p:sp>
      <p:sp>
        <p:nvSpPr>
          <p:cNvPr id="2" name="직사각형 1"/>
          <p:cNvSpPr/>
          <p:nvPr/>
        </p:nvSpPr>
        <p:spPr>
          <a:xfrm>
            <a:off x="323528" y="3059668"/>
            <a:ext cx="8208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</a:t>
            </a:r>
            <a:r>
              <a:rPr lang="ko-KR" altLang="en-US" dirty="0"/>
              <a:t>://www.codeproject.com/Articles/692092/A-free-Export-to-Excel-Csharp-class-using-OpenXML</a:t>
            </a:r>
          </a:p>
        </p:txBody>
      </p:sp>
    </p:spTree>
    <p:extLst>
      <p:ext uri="{BB962C8B-B14F-4D97-AF65-F5344CB8AC3E}">
        <p14:creationId xmlns:p14="http://schemas.microsoft.com/office/powerpoint/2010/main" val="113679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/>
              <a:t>Unique ID 생성 요구 사항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514875" y="1112100"/>
            <a:ext cx="8021699" cy="1452804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병렬로 유일한 ID를 생성할 수 있을 것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가능한 작은 사이즈로 ID 생성을 할 수 있을 것.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8496944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" sz="3000" b="1" dirty="0"/>
              <a:t>Cake (C# Make) is a build automation system</a:t>
            </a:r>
            <a:endParaRPr lang="ko" sz="3000" b="1" dirty="0"/>
          </a:p>
        </p:txBody>
      </p:sp>
      <p:sp>
        <p:nvSpPr>
          <p:cNvPr id="2" name="직사각형 1"/>
          <p:cNvSpPr/>
          <p:nvPr/>
        </p:nvSpPr>
        <p:spPr>
          <a:xfrm>
            <a:off x="251961" y="980728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http://cakebuild.net/</a:t>
            </a:r>
          </a:p>
        </p:txBody>
      </p:sp>
    </p:spTree>
    <p:extLst>
      <p:ext uri="{BB962C8B-B14F-4D97-AF65-F5344CB8AC3E}">
        <p14:creationId xmlns:p14="http://schemas.microsoft.com/office/powerpoint/2010/main" val="2387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altLang="ko" sz="3000" b="1" dirty="0" smtClean="0"/>
              <a:t>XXX</a:t>
            </a:r>
            <a:endParaRPr lang="ko" sz="3000" b="1" dirty="0"/>
          </a:p>
        </p:txBody>
      </p:sp>
    </p:spTree>
    <p:extLst>
      <p:ext uri="{BB962C8B-B14F-4D97-AF65-F5344CB8AC3E}">
        <p14:creationId xmlns:p14="http://schemas.microsoft.com/office/powerpoint/2010/main" val="14147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altLang="ko" sz="3000" b="1" dirty="0" smtClean="0"/>
              <a:t>XXX</a:t>
            </a:r>
            <a:endParaRPr lang="ko" sz="3000" b="1" dirty="0"/>
          </a:p>
        </p:txBody>
      </p:sp>
    </p:spTree>
    <p:extLst>
      <p:ext uri="{BB962C8B-B14F-4D97-AF65-F5344CB8AC3E}">
        <p14:creationId xmlns:p14="http://schemas.microsoft.com/office/powerpoint/2010/main" val="36059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51520" y="188640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altLang="ko" sz="3000" b="1" dirty="0" smtClean="0"/>
              <a:t>XXX</a:t>
            </a:r>
            <a:endParaRPr lang="ko" sz="3000" b="1" dirty="0"/>
          </a:p>
        </p:txBody>
      </p:sp>
    </p:spTree>
    <p:extLst>
      <p:ext uri="{BB962C8B-B14F-4D97-AF65-F5344CB8AC3E}">
        <p14:creationId xmlns:p14="http://schemas.microsoft.com/office/powerpoint/2010/main" val="29004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/>
        </p:nvSpPr>
        <p:spPr>
          <a:xfrm>
            <a:off x="339800" y="247125"/>
            <a:ext cx="7156499" cy="5919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smtClean="0"/>
              <a:t>sno</a:t>
            </a:r>
            <a:r>
              <a:rPr lang="en-US" altLang="ko" sz="3000" b="1" smtClean="0"/>
              <a:t>w</a:t>
            </a:r>
            <a:r>
              <a:rPr lang="ko" sz="3000" b="1" smtClean="0"/>
              <a:t>flak</a:t>
            </a:r>
            <a:r>
              <a:rPr lang="en-US" altLang="ko" sz="3000" b="1" smtClean="0"/>
              <a:t>e</a:t>
            </a:r>
            <a:endParaRPr lang="ko" sz="3000" b="1"/>
          </a:p>
        </p:txBody>
      </p:sp>
      <p:sp>
        <p:nvSpPr>
          <p:cNvPr id="49" name="Shape 49"/>
          <p:cNvSpPr txBox="1"/>
          <p:nvPr/>
        </p:nvSpPr>
        <p:spPr>
          <a:xfrm>
            <a:off x="514875" y="1112100"/>
            <a:ext cx="8021699" cy="483718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Twitter이 OSS로 공개하고 있는 ID 생성기</a:t>
            </a:r>
            <a:br>
              <a:rPr lang="ko" sz="2000" dirty="0"/>
            </a:br>
            <a:r>
              <a:rPr lang="ko" sz="2000" dirty="0"/>
              <a:t>https://github.com/twitter/snowﬂake</a:t>
            </a:r>
            <a:r>
              <a:rPr lang="ko" sz="2000" dirty="0" smtClean="0"/>
              <a:t>/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Time-base한 </a:t>
            </a:r>
            <a:r>
              <a:rPr lang="ko" sz="2000" dirty="0" smtClean="0"/>
              <a:t>ID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64bit로 ID를 </a:t>
            </a:r>
            <a:r>
              <a:rPr lang="ko" sz="2000" dirty="0" smtClean="0"/>
              <a:t>표현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복수의 머신을 운용하여 병렬로 유일성을 가진 ID를 생성할 수 있다</a:t>
            </a:r>
            <a:r>
              <a:rPr lang="ko" sz="2000" dirty="0" smtClean="0"/>
              <a:t>.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스칼라 언어로 </a:t>
            </a:r>
            <a:r>
              <a:rPr lang="ko" sz="2000" dirty="0" smtClean="0"/>
              <a:t>구현</a:t>
            </a:r>
            <a:r>
              <a:rPr lang="en-US" altLang="ko" sz="2000" dirty="0" smtClean="0"/>
              <a:t/>
            </a:r>
            <a:br>
              <a:rPr lang="en-US" altLang="ko" sz="2000" dirty="0" smtClean="0"/>
            </a:br>
            <a:endParaRPr lang="ko" sz="2000" dirty="0"/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❏"/>
            </a:pPr>
            <a:r>
              <a:rPr lang="ko" sz="2000" dirty="0"/>
              <a:t>1초당 생성 가능한 갯수 : 1000 [millisec] * (2^12)[sequence number] = 4,096,000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1057</Words>
  <Application>Microsoft Office PowerPoint</Application>
  <PresentationFormat>화면 슬라이드 쇼(4:3)</PresentationFormat>
  <Paragraphs>324</Paragraphs>
  <Slides>83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8" baseType="lpstr">
      <vt:lpstr>맑은 고딕</vt:lpstr>
      <vt:lpstr>Arial</vt:lpstr>
      <vt:lpstr>Courier New</vt:lpstr>
      <vt:lpstr>Wingdings</vt:lpstr>
      <vt:lpstr>Custom Theme</vt:lpstr>
      <vt:lpstr>.NET Framework의 오픈소스</vt:lpstr>
      <vt:lpstr>twitter의 snowflake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Z.ExtensionMethods 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Twitter의 snowflake</dc:title>
  <cp:lastModifiedBy>최흥배</cp:lastModifiedBy>
  <cp:revision>17</cp:revision>
  <dcterms:modified xsi:type="dcterms:W3CDTF">2015-05-04T09:19:46Z</dcterms:modified>
</cp:coreProperties>
</file>